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Lst>
  <p:sldSz cx="18288000" cy="10287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2200"/>
      </a:spcBef>
      <a:spcAft>
        <a:spcPts val="0"/>
      </a:spcAft>
      <a:buClrTx/>
      <a:buSzTx/>
      <a:buFontTx/>
      <a:buNone/>
      <a:tabLst/>
      <a:defRPr kumimoji="0" sz="2800" b="0" i="0" u="none" strike="noStrike" cap="none" spc="0" normalizeH="0" baseline="0">
        <a:ln>
          <a:noFill/>
        </a:ln>
        <a:solidFill>
          <a:srgbClr val="E64B23"/>
        </a:solidFill>
        <a:effectLst/>
        <a:uFillTx/>
        <a:latin typeface="Helvetica Neue"/>
        <a:ea typeface="Helvetica Neue"/>
        <a:cs typeface="Helvetica Neue"/>
        <a:sym typeface="Helvetica Neue"/>
      </a:defRPr>
    </a:lvl1pPr>
    <a:lvl2pPr marL="0" marR="0" indent="0" algn="l" defTabSz="914400" rtl="0" fontAlgn="auto" latinLnBrk="0" hangingPunct="0">
      <a:lnSpc>
        <a:spcPct val="100000"/>
      </a:lnSpc>
      <a:spcBef>
        <a:spcPts val="2200"/>
      </a:spcBef>
      <a:spcAft>
        <a:spcPts val="0"/>
      </a:spcAft>
      <a:buClrTx/>
      <a:buSzTx/>
      <a:buFontTx/>
      <a:buNone/>
      <a:tabLst/>
      <a:defRPr kumimoji="0" sz="2800" b="0" i="0" u="none" strike="noStrike" cap="none" spc="0" normalizeH="0" baseline="0">
        <a:ln>
          <a:noFill/>
        </a:ln>
        <a:solidFill>
          <a:srgbClr val="E64B23"/>
        </a:solidFill>
        <a:effectLst/>
        <a:uFillTx/>
        <a:latin typeface="Helvetica Neue"/>
        <a:ea typeface="Helvetica Neue"/>
        <a:cs typeface="Helvetica Neue"/>
        <a:sym typeface="Helvetica Neue"/>
      </a:defRPr>
    </a:lvl2pPr>
    <a:lvl3pPr marL="0" marR="0" indent="0" algn="l" defTabSz="914400" rtl="0" fontAlgn="auto" latinLnBrk="0" hangingPunct="0">
      <a:lnSpc>
        <a:spcPct val="100000"/>
      </a:lnSpc>
      <a:spcBef>
        <a:spcPts val="2200"/>
      </a:spcBef>
      <a:spcAft>
        <a:spcPts val="0"/>
      </a:spcAft>
      <a:buClrTx/>
      <a:buSzTx/>
      <a:buFontTx/>
      <a:buNone/>
      <a:tabLst/>
      <a:defRPr kumimoji="0" sz="2800" b="0" i="0" u="none" strike="noStrike" cap="none" spc="0" normalizeH="0" baseline="0">
        <a:ln>
          <a:noFill/>
        </a:ln>
        <a:solidFill>
          <a:srgbClr val="E64B23"/>
        </a:solidFill>
        <a:effectLst/>
        <a:uFillTx/>
        <a:latin typeface="Helvetica Neue"/>
        <a:ea typeface="Helvetica Neue"/>
        <a:cs typeface="Helvetica Neue"/>
        <a:sym typeface="Helvetica Neue"/>
      </a:defRPr>
    </a:lvl3pPr>
    <a:lvl4pPr marL="0" marR="0" indent="0" algn="l" defTabSz="914400" rtl="0" fontAlgn="auto" latinLnBrk="0" hangingPunct="0">
      <a:lnSpc>
        <a:spcPct val="100000"/>
      </a:lnSpc>
      <a:spcBef>
        <a:spcPts val="2200"/>
      </a:spcBef>
      <a:spcAft>
        <a:spcPts val="0"/>
      </a:spcAft>
      <a:buClrTx/>
      <a:buSzTx/>
      <a:buFontTx/>
      <a:buNone/>
      <a:tabLst/>
      <a:defRPr kumimoji="0" sz="2800" b="0" i="0" u="none" strike="noStrike" cap="none" spc="0" normalizeH="0" baseline="0">
        <a:ln>
          <a:noFill/>
        </a:ln>
        <a:solidFill>
          <a:srgbClr val="E64B23"/>
        </a:solidFill>
        <a:effectLst/>
        <a:uFillTx/>
        <a:latin typeface="Helvetica Neue"/>
        <a:ea typeface="Helvetica Neue"/>
        <a:cs typeface="Helvetica Neue"/>
        <a:sym typeface="Helvetica Neue"/>
      </a:defRPr>
    </a:lvl4pPr>
    <a:lvl5pPr marL="0" marR="0" indent="0" algn="l" defTabSz="914400" rtl="0" fontAlgn="auto" latinLnBrk="0" hangingPunct="0">
      <a:lnSpc>
        <a:spcPct val="100000"/>
      </a:lnSpc>
      <a:spcBef>
        <a:spcPts val="2200"/>
      </a:spcBef>
      <a:spcAft>
        <a:spcPts val="0"/>
      </a:spcAft>
      <a:buClrTx/>
      <a:buSzTx/>
      <a:buFontTx/>
      <a:buNone/>
      <a:tabLst/>
      <a:defRPr kumimoji="0" sz="2800" b="0" i="0" u="none" strike="noStrike" cap="none" spc="0" normalizeH="0" baseline="0">
        <a:ln>
          <a:noFill/>
        </a:ln>
        <a:solidFill>
          <a:srgbClr val="E64B23"/>
        </a:solidFill>
        <a:effectLst/>
        <a:uFillTx/>
        <a:latin typeface="Helvetica Neue"/>
        <a:ea typeface="Helvetica Neue"/>
        <a:cs typeface="Helvetica Neue"/>
        <a:sym typeface="Helvetica Neue"/>
      </a:defRPr>
    </a:lvl5pPr>
    <a:lvl6pPr marL="0" marR="0" indent="0" algn="l" defTabSz="914400" rtl="0" fontAlgn="auto" latinLnBrk="0" hangingPunct="0">
      <a:lnSpc>
        <a:spcPct val="100000"/>
      </a:lnSpc>
      <a:spcBef>
        <a:spcPts val="2200"/>
      </a:spcBef>
      <a:spcAft>
        <a:spcPts val="0"/>
      </a:spcAft>
      <a:buClrTx/>
      <a:buSzTx/>
      <a:buFontTx/>
      <a:buNone/>
      <a:tabLst/>
      <a:defRPr kumimoji="0" sz="2800" b="0" i="0" u="none" strike="noStrike" cap="none" spc="0" normalizeH="0" baseline="0">
        <a:ln>
          <a:noFill/>
        </a:ln>
        <a:solidFill>
          <a:srgbClr val="E64B23"/>
        </a:solidFill>
        <a:effectLst/>
        <a:uFillTx/>
        <a:latin typeface="Helvetica Neue"/>
        <a:ea typeface="Helvetica Neue"/>
        <a:cs typeface="Helvetica Neue"/>
        <a:sym typeface="Helvetica Neue"/>
      </a:defRPr>
    </a:lvl6pPr>
    <a:lvl7pPr marL="0" marR="0" indent="0" algn="l" defTabSz="914400" rtl="0" fontAlgn="auto" latinLnBrk="0" hangingPunct="0">
      <a:lnSpc>
        <a:spcPct val="100000"/>
      </a:lnSpc>
      <a:spcBef>
        <a:spcPts val="2200"/>
      </a:spcBef>
      <a:spcAft>
        <a:spcPts val="0"/>
      </a:spcAft>
      <a:buClrTx/>
      <a:buSzTx/>
      <a:buFontTx/>
      <a:buNone/>
      <a:tabLst/>
      <a:defRPr kumimoji="0" sz="2800" b="0" i="0" u="none" strike="noStrike" cap="none" spc="0" normalizeH="0" baseline="0">
        <a:ln>
          <a:noFill/>
        </a:ln>
        <a:solidFill>
          <a:srgbClr val="E64B23"/>
        </a:solidFill>
        <a:effectLst/>
        <a:uFillTx/>
        <a:latin typeface="Helvetica Neue"/>
        <a:ea typeface="Helvetica Neue"/>
        <a:cs typeface="Helvetica Neue"/>
        <a:sym typeface="Helvetica Neue"/>
      </a:defRPr>
    </a:lvl7pPr>
    <a:lvl8pPr marL="0" marR="0" indent="0" algn="l" defTabSz="914400" rtl="0" fontAlgn="auto" latinLnBrk="0" hangingPunct="0">
      <a:lnSpc>
        <a:spcPct val="100000"/>
      </a:lnSpc>
      <a:spcBef>
        <a:spcPts val="2200"/>
      </a:spcBef>
      <a:spcAft>
        <a:spcPts val="0"/>
      </a:spcAft>
      <a:buClrTx/>
      <a:buSzTx/>
      <a:buFontTx/>
      <a:buNone/>
      <a:tabLst/>
      <a:defRPr kumimoji="0" sz="2800" b="0" i="0" u="none" strike="noStrike" cap="none" spc="0" normalizeH="0" baseline="0">
        <a:ln>
          <a:noFill/>
        </a:ln>
        <a:solidFill>
          <a:srgbClr val="E64B23"/>
        </a:solidFill>
        <a:effectLst/>
        <a:uFillTx/>
        <a:latin typeface="Helvetica Neue"/>
        <a:ea typeface="Helvetica Neue"/>
        <a:cs typeface="Helvetica Neue"/>
        <a:sym typeface="Helvetica Neue"/>
      </a:defRPr>
    </a:lvl8pPr>
    <a:lvl9pPr marL="0" marR="0" indent="0" algn="l" defTabSz="914400" rtl="0" fontAlgn="auto" latinLnBrk="0" hangingPunct="0">
      <a:lnSpc>
        <a:spcPct val="100000"/>
      </a:lnSpc>
      <a:spcBef>
        <a:spcPts val="2200"/>
      </a:spcBef>
      <a:spcAft>
        <a:spcPts val="0"/>
      </a:spcAft>
      <a:buClrTx/>
      <a:buSzTx/>
      <a:buFontTx/>
      <a:buNone/>
      <a:tabLst/>
      <a:defRPr kumimoji="0" sz="2800" b="0" i="0" u="none" strike="noStrike" cap="none" spc="0" normalizeH="0" baseline="0">
        <a:ln>
          <a:noFill/>
        </a:ln>
        <a:solidFill>
          <a:srgbClr val="E64B23"/>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2" d="100"/>
          <a:sy n="42" d="100"/>
        </p:scale>
        <p:origin x="78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3" name="Shape 43"/>
          <p:cNvSpPr>
            <a:spLocks noGrp="1" noRot="1" noChangeAspect="1"/>
          </p:cNvSpPr>
          <p:nvPr>
            <p:ph type="sldImg"/>
          </p:nvPr>
        </p:nvSpPr>
        <p:spPr>
          <a:xfrm>
            <a:off x="1143000" y="685800"/>
            <a:ext cx="4572000" cy="3429000"/>
          </a:xfrm>
          <a:prstGeom prst="rect">
            <a:avLst/>
          </a:prstGeom>
        </p:spPr>
        <p:txBody>
          <a:bodyPr/>
          <a:lstStyle/>
          <a:p>
            <a:endParaRPr/>
          </a:p>
        </p:txBody>
      </p:sp>
      <p:sp>
        <p:nvSpPr>
          <p:cNvPr id="44" name="Shape 4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1" name="TextBox 2"/>
          <p:cNvSpPr txBox="1">
            <a:spLocks noGrp="1"/>
          </p:cNvSpPr>
          <p:nvPr>
            <p:ph type="body" sz="half" idx="13"/>
          </p:nvPr>
        </p:nvSpPr>
        <p:spPr>
          <a:xfrm>
            <a:off x="672047" y="3781447"/>
            <a:ext cx="16943906" cy="2537911"/>
          </a:xfrm>
          <a:prstGeom prst="rect">
            <a:avLst/>
          </a:prstGeom>
        </p:spPr>
        <p:txBody>
          <a:bodyPr lIns="0" tIns="0" rIns="0" bIns="0" anchor="ctr">
            <a:spAutoFit/>
          </a:bodyPr>
          <a:lstStyle/>
          <a:p>
            <a:pPr marL="0" indent="0">
              <a:lnSpc>
                <a:spcPts val="9800"/>
              </a:lnSpc>
              <a:spcBef>
                <a:spcPts val="0"/>
              </a:spcBef>
              <a:buSzTx/>
              <a:buFontTx/>
              <a:buNone/>
              <a:defRPr sz="10800">
                <a:latin typeface="Helvetica Neue Medium"/>
                <a:ea typeface="Helvetica Neue Medium"/>
                <a:cs typeface="Helvetica Neue Medium"/>
                <a:sym typeface="Helvetica Neue Medium"/>
              </a:defRPr>
            </a:pPr>
            <a:r>
              <a:t>Title 1</a:t>
            </a:r>
          </a:p>
          <a:p>
            <a:pPr marL="0" indent="0">
              <a:lnSpc>
                <a:spcPts val="9800"/>
              </a:lnSpc>
              <a:spcBef>
                <a:spcPts val="0"/>
              </a:spcBef>
              <a:buSzTx/>
              <a:buFontTx/>
              <a:buNone/>
              <a:defRPr sz="10800">
                <a:latin typeface="Helvetica Neue Medium"/>
                <a:ea typeface="Helvetica Neue Medium"/>
                <a:cs typeface="Helvetica Neue Medium"/>
                <a:sym typeface="Helvetica Neue Medium"/>
              </a:defRPr>
            </a:pPr>
            <a:r>
              <a:t>Title 1</a:t>
            </a:r>
          </a:p>
        </p:txBody>
      </p:sp>
      <p:sp>
        <p:nvSpPr>
          <p:cNvPr id="12"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9" name="TextBox 3"/>
          <p:cNvSpPr txBox="1">
            <a:spLocks noGrp="1"/>
          </p:cNvSpPr>
          <p:nvPr>
            <p:ph type="body" sz="quarter" idx="13"/>
          </p:nvPr>
        </p:nvSpPr>
        <p:spPr>
          <a:xfrm>
            <a:off x="672047" y="1916397"/>
            <a:ext cx="16943906" cy="2118130"/>
          </a:xfrm>
          <a:prstGeom prst="rect">
            <a:avLst/>
          </a:prstGeom>
        </p:spPr>
        <p:txBody>
          <a:bodyPr lIns="0" tIns="0" rIns="0" bIns="0">
            <a:spAutoFit/>
          </a:bodyPr>
          <a:lstStyle/>
          <a:p>
            <a:pPr marL="0" indent="0">
              <a:buSzTx/>
              <a:buFontTx/>
              <a:buNone/>
              <a:defRPr>
                <a:latin typeface="Helvetica Neue Medium"/>
                <a:ea typeface="Helvetica Neue Medium"/>
                <a:cs typeface="Helvetica Neue Medium"/>
                <a:sym typeface="Helvetica Neue Medium"/>
              </a:defRPr>
            </a:pPr>
            <a:r>
              <a:t>Ligne of text</a:t>
            </a:r>
            <a:br/>
            <a:r>
              <a:t>Ligne of text</a:t>
            </a:r>
            <a:br/>
            <a:r>
              <a:t>Ligne of text</a:t>
            </a:r>
          </a:p>
        </p:txBody>
      </p:sp>
      <p:sp>
        <p:nvSpPr>
          <p:cNvPr id="20" name="TextBox 2"/>
          <p:cNvSpPr txBox="1">
            <a:spLocks noGrp="1"/>
          </p:cNvSpPr>
          <p:nvPr>
            <p:ph type="body" sz="quarter" idx="14"/>
          </p:nvPr>
        </p:nvSpPr>
        <p:spPr>
          <a:xfrm>
            <a:off x="672047" y="616901"/>
            <a:ext cx="16943906" cy="711401"/>
          </a:xfrm>
          <a:prstGeom prst="rect">
            <a:avLst/>
          </a:prstGeom>
        </p:spPr>
        <p:txBody>
          <a:bodyPr lIns="0" tIns="0" rIns="0" bIns="0">
            <a:spAutoFit/>
          </a:bodyPr>
          <a:lstStyle>
            <a:lvl1pPr marL="0" indent="0">
              <a:lnSpc>
                <a:spcPts val="5700"/>
              </a:lnSpc>
              <a:spcBef>
                <a:spcPts val="0"/>
              </a:spcBef>
              <a:buSzTx/>
              <a:buFontTx/>
              <a:buNone/>
              <a:defRPr sz="4800" b="1"/>
            </a:lvl1pPr>
          </a:lstStyle>
          <a:p>
            <a:r>
              <a:t>Title 2</a:t>
            </a:r>
          </a:p>
        </p:txBody>
      </p:sp>
      <p:sp>
        <p:nvSpPr>
          <p:cNvPr id="21"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8"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ractice exercice">
    <p:bg>
      <p:bgPr>
        <a:solidFill>
          <a:srgbClr val="234837"/>
        </a:solidFill>
        <a:effectLst/>
      </p:bgPr>
    </p:bg>
    <p:spTree>
      <p:nvGrpSpPr>
        <p:cNvPr id="1" name=""/>
        <p:cNvGrpSpPr/>
        <p:nvPr/>
      </p:nvGrpSpPr>
      <p:grpSpPr>
        <a:xfrm>
          <a:off x="0" y="0"/>
          <a:ext cx="0" cy="0"/>
          <a:chOff x="0" y="0"/>
          <a:chExt cx="0" cy="0"/>
        </a:xfrm>
      </p:grpSpPr>
      <p:sp>
        <p:nvSpPr>
          <p:cNvPr id="35" name="TextBox 3"/>
          <p:cNvSpPr txBox="1">
            <a:spLocks noGrp="1"/>
          </p:cNvSpPr>
          <p:nvPr>
            <p:ph type="body" sz="quarter" idx="13"/>
          </p:nvPr>
        </p:nvSpPr>
        <p:spPr>
          <a:xfrm>
            <a:off x="672047" y="1916397"/>
            <a:ext cx="16943906" cy="1743964"/>
          </a:xfrm>
          <a:prstGeom prst="rect">
            <a:avLst/>
          </a:prstGeom>
        </p:spPr>
        <p:txBody>
          <a:bodyPr lIns="0" tIns="0" rIns="0" bIns="0">
            <a:spAutoFit/>
          </a:bodyPr>
          <a:lstStyle/>
          <a:p>
            <a:pPr marL="0" indent="0">
              <a:lnSpc>
                <a:spcPts val="4600"/>
              </a:lnSpc>
              <a:spcBef>
                <a:spcPts val="2800"/>
              </a:spcBef>
              <a:buSzTx/>
              <a:buFontTx/>
              <a:buNone/>
              <a:defRPr sz="4000">
                <a:solidFill>
                  <a:srgbClr val="F4E9DF"/>
                </a:solidFill>
              </a:defRPr>
            </a:pPr>
            <a:r>
              <a:t>Ligne of text</a:t>
            </a:r>
            <a:br/>
            <a:r>
              <a:t>Ligne of text</a:t>
            </a:r>
            <a:br/>
            <a:r>
              <a:t>Ligne of text</a:t>
            </a:r>
          </a:p>
        </p:txBody>
      </p:sp>
      <p:sp>
        <p:nvSpPr>
          <p:cNvPr id="36" name="TextBox 2"/>
          <p:cNvSpPr txBox="1">
            <a:spLocks noGrp="1"/>
          </p:cNvSpPr>
          <p:nvPr>
            <p:ph type="body" sz="quarter" idx="14"/>
          </p:nvPr>
        </p:nvSpPr>
        <p:spPr>
          <a:xfrm>
            <a:off x="672047" y="616901"/>
            <a:ext cx="16943906" cy="711401"/>
          </a:xfrm>
          <a:prstGeom prst="rect">
            <a:avLst/>
          </a:prstGeom>
        </p:spPr>
        <p:txBody>
          <a:bodyPr lIns="0" tIns="0" rIns="0" bIns="0">
            <a:spAutoFit/>
          </a:bodyPr>
          <a:lstStyle>
            <a:lvl1pPr marL="0" indent="0">
              <a:lnSpc>
                <a:spcPts val="5700"/>
              </a:lnSpc>
              <a:spcBef>
                <a:spcPts val="0"/>
              </a:spcBef>
              <a:buSzTx/>
              <a:buFontTx/>
              <a:buNone/>
              <a:defRPr sz="4800" b="1" i="1">
                <a:solidFill>
                  <a:srgbClr val="C8915F"/>
                </a:solidFill>
              </a:defRPr>
            </a:lvl1pPr>
          </a:lstStyle>
          <a:p>
            <a:r>
              <a:t>Title 3</a:t>
            </a:r>
          </a:p>
        </p:txBody>
      </p:sp>
      <p:sp>
        <p:nvSpPr>
          <p:cNvPr id="37"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E0E1"/>
        </a:solidFill>
        <a:effectLst/>
      </p:bgPr>
    </p:bg>
    <p:spTree>
      <p:nvGrpSpPr>
        <p:cNvPr id="1" name=""/>
        <p:cNvGrpSpPr/>
        <p:nvPr/>
      </p:nvGrpSpPr>
      <p:grpSpPr>
        <a:xfrm>
          <a:off x="0" y="0"/>
          <a:ext cx="0" cy="0"/>
          <a:chOff x="0" y="0"/>
          <a:chExt cx="0" cy="0"/>
        </a:xfrm>
      </p:grpSpPr>
      <p:sp>
        <p:nvSpPr>
          <p:cNvPr id="2" name="Texte du titre"/>
          <p:cNvSpPr txBox="1">
            <a:spLocks noGrp="1"/>
          </p:cNvSpPr>
          <p:nvPr>
            <p:ph type="title"/>
          </p:nvPr>
        </p:nvSpPr>
        <p:spPr>
          <a:xfrm>
            <a:off x="457200" y="4227837"/>
            <a:ext cx="8229600" cy="11430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Texte du titre</a:t>
            </a:r>
          </a:p>
        </p:txBody>
      </p:sp>
      <p:sp>
        <p:nvSpPr>
          <p:cNvPr id="3" name="Texte niveau 1…"/>
          <p:cNvSpPr txBox="1">
            <a:spLocks noGrp="1"/>
          </p:cNvSpPr>
          <p:nvPr>
            <p:ph type="body" idx="1"/>
          </p:nvPr>
        </p:nvSpPr>
        <p:spPr>
          <a:xfrm>
            <a:off x="10207625" y="3657600"/>
            <a:ext cx="7162800" cy="6629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Texte niveau 1</a:t>
            </a:r>
          </a:p>
          <a:p>
            <a:pPr lvl="1"/>
            <a:r>
              <a:t>Texte niveau 2</a:t>
            </a:r>
          </a:p>
          <a:p>
            <a:pPr lvl="2"/>
            <a:r>
              <a:t>Texte niveau 3</a:t>
            </a:r>
          </a:p>
          <a:p>
            <a:pPr lvl="3"/>
            <a:r>
              <a:t>Texte niveau 4</a:t>
            </a:r>
          </a:p>
          <a:p>
            <a:pPr lvl="4"/>
            <a:r>
              <a:t>Texte niveau 5</a:t>
            </a:r>
          </a:p>
        </p:txBody>
      </p:sp>
      <p:sp>
        <p:nvSpPr>
          <p:cNvPr id="4" name="Numéro de diapositive"/>
          <p:cNvSpPr txBox="1">
            <a:spLocks noGrp="1"/>
          </p:cNvSpPr>
          <p:nvPr>
            <p:ph type="sldNum" sz="quarter" idx="2"/>
          </p:nvPr>
        </p:nvSpPr>
        <p:spPr>
          <a:xfrm>
            <a:off x="8686800" y="6282271"/>
            <a:ext cx="499566" cy="513283"/>
          </a:xfrm>
          <a:prstGeom prst="rect">
            <a:avLst/>
          </a:prstGeom>
          <a:ln w="12700">
            <a:miter lim="400000"/>
          </a:ln>
        </p:spPr>
        <p:txBody>
          <a:bodyPr wrap="none" lIns="45718" tIns="45718" rIns="45718" bIns="45718" anchor="ctr">
            <a:spAutoFit/>
          </a:body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l" defTabSz="914400" rtl="0" latinLnBrk="0">
        <a:lnSpc>
          <a:spcPts val="5700"/>
        </a:lnSpc>
        <a:spcBef>
          <a:spcPts val="0"/>
        </a:spcBef>
        <a:spcAft>
          <a:spcPts val="0"/>
        </a:spcAft>
        <a:buClrTx/>
        <a:buSzTx/>
        <a:buFontTx/>
        <a:buNone/>
        <a:tabLst/>
        <a:defRPr sz="4800" b="1" i="0" u="none" strike="noStrike" cap="none" spc="0" baseline="0">
          <a:ln>
            <a:noFill/>
          </a:ln>
          <a:solidFill>
            <a:srgbClr val="E64B23"/>
          </a:solidFill>
          <a:uFillTx/>
          <a:latin typeface="Helvetica Neue"/>
          <a:ea typeface="Helvetica Neue"/>
          <a:cs typeface="Helvetica Neue"/>
          <a:sym typeface="Helvetica Neue"/>
        </a:defRPr>
      </a:lvl1pPr>
      <a:lvl2pPr marL="0" marR="0" indent="0" algn="l" defTabSz="914400" rtl="0" latinLnBrk="0">
        <a:lnSpc>
          <a:spcPts val="5700"/>
        </a:lnSpc>
        <a:spcBef>
          <a:spcPts val="0"/>
        </a:spcBef>
        <a:spcAft>
          <a:spcPts val="0"/>
        </a:spcAft>
        <a:buClrTx/>
        <a:buSzTx/>
        <a:buFontTx/>
        <a:buNone/>
        <a:tabLst/>
        <a:defRPr sz="4800" b="1" i="0" u="none" strike="noStrike" cap="none" spc="0" baseline="0">
          <a:ln>
            <a:noFill/>
          </a:ln>
          <a:solidFill>
            <a:srgbClr val="E64B23"/>
          </a:solidFill>
          <a:uFillTx/>
          <a:latin typeface="Helvetica Neue"/>
          <a:ea typeface="Helvetica Neue"/>
          <a:cs typeface="Helvetica Neue"/>
          <a:sym typeface="Helvetica Neue"/>
        </a:defRPr>
      </a:lvl2pPr>
      <a:lvl3pPr marL="0" marR="0" indent="0" algn="l" defTabSz="914400" rtl="0" latinLnBrk="0">
        <a:lnSpc>
          <a:spcPts val="5700"/>
        </a:lnSpc>
        <a:spcBef>
          <a:spcPts val="0"/>
        </a:spcBef>
        <a:spcAft>
          <a:spcPts val="0"/>
        </a:spcAft>
        <a:buClrTx/>
        <a:buSzTx/>
        <a:buFontTx/>
        <a:buNone/>
        <a:tabLst/>
        <a:defRPr sz="4800" b="1" i="0" u="none" strike="noStrike" cap="none" spc="0" baseline="0">
          <a:ln>
            <a:noFill/>
          </a:ln>
          <a:solidFill>
            <a:srgbClr val="E64B23"/>
          </a:solidFill>
          <a:uFillTx/>
          <a:latin typeface="Helvetica Neue"/>
          <a:ea typeface="Helvetica Neue"/>
          <a:cs typeface="Helvetica Neue"/>
          <a:sym typeface="Helvetica Neue"/>
        </a:defRPr>
      </a:lvl3pPr>
      <a:lvl4pPr marL="0" marR="0" indent="0" algn="l" defTabSz="914400" rtl="0" latinLnBrk="0">
        <a:lnSpc>
          <a:spcPts val="5700"/>
        </a:lnSpc>
        <a:spcBef>
          <a:spcPts val="0"/>
        </a:spcBef>
        <a:spcAft>
          <a:spcPts val="0"/>
        </a:spcAft>
        <a:buClrTx/>
        <a:buSzTx/>
        <a:buFontTx/>
        <a:buNone/>
        <a:tabLst/>
        <a:defRPr sz="4800" b="1" i="0" u="none" strike="noStrike" cap="none" spc="0" baseline="0">
          <a:ln>
            <a:noFill/>
          </a:ln>
          <a:solidFill>
            <a:srgbClr val="E64B23"/>
          </a:solidFill>
          <a:uFillTx/>
          <a:latin typeface="Helvetica Neue"/>
          <a:ea typeface="Helvetica Neue"/>
          <a:cs typeface="Helvetica Neue"/>
          <a:sym typeface="Helvetica Neue"/>
        </a:defRPr>
      </a:lvl4pPr>
      <a:lvl5pPr marL="0" marR="0" indent="0" algn="l" defTabSz="914400" rtl="0" latinLnBrk="0">
        <a:lnSpc>
          <a:spcPts val="5700"/>
        </a:lnSpc>
        <a:spcBef>
          <a:spcPts val="0"/>
        </a:spcBef>
        <a:spcAft>
          <a:spcPts val="0"/>
        </a:spcAft>
        <a:buClrTx/>
        <a:buSzTx/>
        <a:buFontTx/>
        <a:buNone/>
        <a:tabLst/>
        <a:defRPr sz="4800" b="1" i="0" u="none" strike="noStrike" cap="none" spc="0" baseline="0">
          <a:ln>
            <a:noFill/>
          </a:ln>
          <a:solidFill>
            <a:srgbClr val="E64B23"/>
          </a:solidFill>
          <a:uFillTx/>
          <a:latin typeface="Helvetica Neue"/>
          <a:ea typeface="Helvetica Neue"/>
          <a:cs typeface="Helvetica Neue"/>
          <a:sym typeface="Helvetica Neue"/>
        </a:defRPr>
      </a:lvl5pPr>
      <a:lvl6pPr marL="0" marR="0" indent="0" algn="l" defTabSz="914400" rtl="0" latinLnBrk="0">
        <a:lnSpc>
          <a:spcPts val="5700"/>
        </a:lnSpc>
        <a:spcBef>
          <a:spcPts val="0"/>
        </a:spcBef>
        <a:spcAft>
          <a:spcPts val="0"/>
        </a:spcAft>
        <a:buClrTx/>
        <a:buSzTx/>
        <a:buFontTx/>
        <a:buNone/>
        <a:tabLst/>
        <a:defRPr sz="4800" b="1" i="0" u="none" strike="noStrike" cap="none" spc="0" baseline="0">
          <a:ln>
            <a:noFill/>
          </a:ln>
          <a:solidFill>
            <a:srgbClr val="E64B23"/>
          </a:solidFill>
          <a:uFillTx/>
          <a:latin typeface="Helvetica Neue"/>
          <a:ea typeface="Helvetica Neue"/>
          <a:cs typeface="Helvetica Neue"/>
          <a:sym typeface="Helvetica Neue"/>
        </a:defRPr>
      </a:lvl6pPr>
      <a:lvl7pPr marL="0" marR="0" indent="0" algn="l" defTabSz="914400" rtl="0" latinLnBrk="0">
        <a:lnSpc>
          <a:spcPts val="5700"/>
        </a:lnSpc>
        <a:spcBef>
          <a:spcPts val="0"/>
        </a:spcBef>
        <a:spcAft>
          <a:spcPts val="0"/>
        </a:spcAft>
        <a:buClrTx/>
        <a:buSzTx/>
        <a:buFontTx/>
        <a:buNone/>
        <a:tabLst/>
        <a:defRPr sz="4800" b="1" i="0" u="none" strike="noStrike" cap="none" spc="0" baseline="0">
          <a:ln>
            <a:noFill/>
          </a:ln>
          <a:solidFill>
            <a:srgbClr val="E64B23"/>
          </a:solidFill>
          <a:uFillTx/>
          <a:latin typeface="Helvetica Neue"/>
          <a:ea typeface="Helvetica Neue"/>
          <a:cs typeface="Helvetica Neue"/>
          <a:sym typeface="Helvetica Neue"/>
        </a:defRPr>
      </a:lvl7pPr>
      <a:lvl8pPr marL="0" marR="0" indent="0" algn="l" defTabSz="914400" rtl="0" latinLnBrk="0">
        <a:lnSpc>
          <a:spcPts val="5700"/>
        </a:lnSpc>
        <a:spcBef>
          <a:spcPts val="0"/>
        </a:spcBef>
        <a:spcAft>
          <a:spcPts val="0"/>
        </a:spcAft>
        <a:buClrTx/>
        <a:buSzTx/>
        <a:buFontTx/>
        <a:buNone/>
        <a:tabLst/>
        <a:defRPr sz="4800" b="1" i="0" u="none" strike="noStrike" cap="none" spc="0" baseline="0">
          <a:ln>
            <a:noFill/>
          </a:ln>
          <a:solidFill>
            <a:srgbClr val="E64B23"/>
          </a:solidFill>
          <a:uFillTx/>
          <a:latin typeface="Helvetica Neue"/>
          <a:ea typeface="Helvetica Neue"/>
          <a:cs typeface="Helvetica Neue"/>
          <a:sym typeface="Helvetica Neue"/>
        </a:defRPr>
      </a:lvl8pPr>
      <a:lvl9pPr marL="0" marR="0" indent="0" algn="l" defTabSz="914400" rtl="0" latinLnBrk="0">
        <a:lnSpc>
          <a:spcPts val="5700"/>
        </a:lnSpc>
        <a:spcBef>
          <a:spcPts val="0"/>
        </a:spcBef>
        <a:spcAft>
          <a:spcPts val="0"/>
        </a:spcAft>
        <a:buClrTx/>
        <a:buSzTx/>
        <a:buFontTx/>
        <a:buNone/>
        <a:tabLst/>
        <a:defRPr sz="4800" b="1" i="0" u="none" strike="noStrike" cap="none" spc="0" baseline="0">
          <a:ln>
            <a:noFill/>
          </a:ln>
          <a:solidFill>
            <a:srgbClr val="E64B23"/>
          </a:solidFill>
          <a:uFillTx/>
          <a:latin typeface="Helvetica Neue"/>
          <a:ea typeface="Helvetica Neue"/>
          <a:cs typeface="Helvetica Neue"/>
          <a:sym typeface="Helvetica Neue"/>
        </a:defRPr>
      </a:lvl9pPr>
    </p:titleStyle>
    <p:bodyStyle>
      <a:lvl1pPr marL="492918" marR="0" indent="-492918" algn="l" defTabSz="914400" rtl="0" latinLnBrk="0">
        <a:lnSpc>
          <a:spcPts val="5600"/>
        </a:lnSpc>
        <a:spcBef>
          <a:spcPts val="3200"/>
        </a:spcBef>
        <a:spcAft>
          <a:spcPts val="0"/>
        </a:spcAft>
        <a:buClrTx/>
        <a:buSzPct val="100000"/>
        <a:buFont typeface="Arial"/>
        <a:buChar char="•"/>
        <a:tabLst/>
        <a:defRPr sz="4600" b="0" i="0" u="none" strike="noStrike" cap="none" spc="0" baseline="0">
          <a:ln>
            <a:noFill/>
          </a:ln>
          <a:solidFill>
            <a:srgbClr val="E64B23"/>
          </a:solidFill>
          <a:uFillTx/>
          <a:latin typeface="Helvetica Neue"/>
          <a:ea typeface="Helvetica Neue"/>
          <a:cs typeface="Helvetica Neue"/>
          <a:sym typeface="Helvetica Neue"/>
        </a:defRPr>
      </a:lvl1pPr>
      <a:lvl2pPr marL="926645" marR="0" indent="-469445" algn="l" defTabSz="914400" rtl="0" latinLnBrk="0">
        <a:lnSpc>
          <a:spcPts val="5600"/>
        </a:lnSpc>
        <a:spcBef>
          <a:spcPts val="3200"/>
        </a:spcBef>
        <a:spcAft>
          <a:spcPts val="0"/>
        </a:spcAft>
        <a:buClrTx/>
        <a:buSzPct val="100000"/>
        <a:buFont typeface="Arial"/>
        <a:buChar char="–"/>
        <a:tabLst/>
        <a:defRPr sz="4600" b="0" i="0" u="none" strike="noStrike" cap="none" spc="0" baseline="0">
          <a:ln>
            <a:noFill/>
          </a:ln>
          <a:solidFill>
            <a:srgbClr val="E64B23"/>
          </a:solidFill>
          <a:uFillTx/>
          <a:latin typeface="Helvetica Neue"/>
          <a:ea typeface="Helvetica Neue"/>
          <a:cs typeface="Helvetica Neue"/>
          <a:sym typeface="Helvetica Neue"/>
        </a:defRPr>
      </a:lvl2pPr>
      <a:lvl3pPr marL="1352550" marR="0" indent="-438150" algn="l" defTabSz="914400" rtl="0" latinLnBrk="0">
        <a:lnSpc>
          <a:spcPts val="5600"/>
        </a:lnSpc>
        <a:spcBef>
          <a:spcPts val="3200"/>
        </a:spcBef>
        <a:spcAft>
          <a:spcPts val="0"/>
        </a:spcAft>
        <a:buClrTx/>
        <a:buSzPct val="100000"/>
        <a:buFont typeface="Arial"/>
        <a:buChar char="•"/>
        <a:tabLst/>
        <a:defRPr sz="4600" b="0" i="0" u="none" strike="noStrike" cap="none" spc="0" baseline="0">
          <a:ln>
            <a:noFill/>
          </a:ln>
          <a:solidFill>
            <a:srgbClr val="E64B23"/>
          </a:solidFill>
          <a:uFillTx/>
          <a:latin typeface="Helvetica Neue"/>
          <a:ea typeface="Helvetica Neue"/>
          <a:cs typeface="Helvetica Neue"/>
          <a:sym typeface="Helvetica Neue"/>
        </a:defRPr>
      </a:lvl3pPr>
      <a:lvl4pPr marL="1897380" marR="0" indent="-525780" algn="l" defTabSz="914400" rtl="0" latinLnBrk="0">
        <a:lnSpc>
          <a:spcPts val="5600"/>
        </a:lnSpc>
        <a:spcBef>
          <a:spcPts val="3200"/>
        </a:spcBef>
        <a:spcAft>
          <a:spcPts val="0"/>
        </a:spcAft>
        <a:buClrTx/>
        <a:buSzPct val="100000"/>
        <a:buFont typeface="Arial"/>
        <a:buChar char="–"/>
        <a:tabLst/>
        <a:defRPr sz="4600" b="0" i="0" u="none" strike="noStrike" cap="none" spc="0" baseline="0">
          <a:ln>
            <a:noFill/>
          </a:ln>
          <a:solidFill>
            <a:srgbClr val="E64B23"/>
          </a:solidFill>
          <a:uFillTx/>
          <a:latin typeface="Helvetica Neue"/>
          <a:ea typeface="Helvetica Neue"/>
          <a:cs typeface="Helvetica Neue"/>
          <a:sym typeface="Helvetica Neue"/>
        </a:defRPr>
      </a:lvl4pPr>
      <a:lvl5pPr marL="2354580" marR="0" indent="-525780" algn="l" defTabSz="914400" rtl="0" latinLnBrk="0">
        <a:lnSpc>
          <a:spcPts val="5600"/>
        </a:lnSpc>
        <a:spcBef>
          <a:spcPts val="3200"/>
        </a:spcBef>
        <a:spcAft>
          <a:spcPts val="0"/>
        </a:spcAft>
        <a:buClrTx/>
        <a:buSzPct val="100000"/>
        <a:buFont typeface="Arial"/>
        <a:buChar char="»"/>
        <a:tabLst/>
        <a:defRPr sz="4600" b="0" i="0" u="none" strike="noStrike" cap="none" spc="0" baseline="0">
          <a:ln>
            <a:noFill/>
          </a:ln>
          <a:solidFill>
            <a:srgbClr val="E64B23"/>
          </a:solidFill>
          <a:uFillTx/>
          <a:latin typeface="Helvetica Neue"/>
          <a:ea typeface="Helvetica Neue"/>
          <a:cs typeface="Helvetica Neue"/>
          <a:sym typeface="Helvetica Neue"/>
        </a:defRPr>
      </a:lvl5pPr>
      <a:lvl6pPr marL="2811780" marR="0" indent="-525780" algn="l" defTabSz="914400" rtl="0" latinLnBrk="0">
        <a:lnSpc>
          <a:spcPts val="5600"/>
        </a:lnSpc>
        <a:spcBef>
          <a:spcPts val="3200"/>
        </a:spcBef>
        <a:spcAft>
          <a:spcPts val="0"/>
        </a:spcAft>
        <a:buClrTx/>
        <a:buSzPct val="100000"/>
        <a:buFont typeface="Arial"/>
        <a:buChar char="•"/>
        <a:tabLst/>
        <a:defRPr sz="4600" b="0" i="0" u="none" strike="noStrike" cap="none" spc="0" baseline="0">
          <a:ln>
            <a:noFill/>
          </a:ln>
          <a:solidFill>
            <a:srgbClr val="E64B23"/>
          </a:solidFill>
          <a:uFillTx/>
          <a:latin typeface="Helvetica Neue"/>
          <a:ea typeface="Helvetica Neue"/>
          <a:cs typeface="Helvetica Neue"/>
          <a:sym typeface="Helvetica Neue"/>
        </a:defRPr>
      </a:lvl6pPr>
      <a:lvl7pPr marL="3268979" marR="0" indent="-525779" algn="l" defTabSz="914400" rtl="0" latinLnBrk="0">
        <a:lnSpc>
          <a:spcPts val="5600"/>
        </a:lnSpc>
        <a:spcBef>
          <a:spcPts val="3200"/>
        </a:spcBef>
        <a:spcAft>
          <a:spcPts val="0"/>
        </a:spcAft>
        <a:buClrTx/>
        <a:buSzPct val="100000"/>
        <a:buFont typeface="Arial"/>
        <a:buChar char="•"/>
        <a:tabLst/>
        <a:defRPr sz="4600" b="0" i="0" u="none" strike="noStrike" cap="none" spc="0" baseline="0">
          <a:ln>
            <a:noFill/>
          </a:ln>
          <a:solidFill>
            <a:srgbClr val="E64B23"/>
          </a:solidFill>
          <a:uFillTx/>
          <a:latin typeface="Helvetica Neue"/>
          <a:ea typeface="Helvetica Neue"/>
          <a:cs typeface="Helvetica Neue"/>
          <a:sym typeface="Helvetica Neue"/>
        </a:defRPr>
      </a:lvl7pPr>
      <a:lvl8pPr marL="3726178" marR="0" indent="-525778" algn="l" defTabSz="914400" rtl="0" latinLnBrk="0">
        <a:lnSpc>
          <a:spcPts val="5600"/>
        </a:lnSpc>
        <a:spcBef>
          <a:spcPts val="3200"/>
        </a:spcBef>
        <a:spcAft>
          <a:spcPts val="0"/>
        </a:spcAft>
        <a:buClrTx/>
        <a:buSzPct val="100000"/>
        <a:buFont typeface="Arial"/>
        <a:buChar char="•"/>
        <a:tabLst/>
        <a:defRPr sz="4600" b="0" i="0" u="none" strike="noStrike" cap="none" spc="0" baseline="0">
          <a:ln>
            <a:noFill/>
          </a:ln>
          <a:solidFill>
            <a:srgbClr val="E64B23"/>
          </a:solidFill>
          <a:uFillTx/>
          <a:latin typeface="Helvetica Neue"/>
          <a:ea typeface="Helvetica Neue"/>
          <a:cs typeface="Helvetica Neue"/>
          <a:sym typeface="Helvetica Neue"/>
        </a:defRPr>
      </a:lvl8pPr>
      <a:lvl9pPr marL="4183378" marR="0" indent="-525778" algn="l" defTabSz="914400" rtl="0" latinLnBrk="0">
        <a:lnSpc>
          <a:spcPts val="5600"/>
        </a:lnSpc>
        <a:spcBef>
          <a:spcPts val="3200"/>
        </a:spcBef>
        <a:spcAft>
          <a:spcPts val="0"/>
        </a:spcAft>
        <a:buClrTx/>
        <a:buSzPct val="100000"/>
        <a:buFont typeface="Arial"/>
        <a:buChar char="•"/>
        <a:tabLst/>
        <a:defRPr sz="4600" b="0" i="0" u="none" strike="noStrike" cap="none" spc="0" baseline="0">
          <a:ln>
            <a:noFill/>
          </a:ln>
          <a:solidFill>
            <a:srgbClr val="E64B23"/>
          </a:solidFill>
          <a:uFillTx/>
          <a:latin typeface="Helvetica Neue"/>
          <a:ea typeface="Helvetica Neue"/>
          <a:cs typeface="Helvetica Neue"/>
          <a:sym typeface="Helvetica Neue"/>
        </a:defRPr>
      </a:lvl9pPr>
    </p:bodyStyle>
    <p:otherStyle>
      <a:lvl1pPr marL="0" marR="0" indent="0" algn="l" defTabSz="914400" rtl="0" latinLnBrk="0">
        <a:lnSpc>
          <a:spcPct val="100000"/>
        </a:lnSpc>
        <a:spcBef>
          <a:spcPts val="2200"/>
        </a:spcBef>
        <a:spcAft>
          <a:spcPts val="0"/>
        </a:spcAft>
        <a:buClrTx/>
        <a:buSzTx/>
        <a:buFontTx/>
        <a:buNone/>
        <a:tabLst/>
        <a:defRPr sz="2800" b="0" i="0" u="none" strike="noStrike" cap="none" spc="0" baseline="0">
          <a:ln>
            <a:noFill/>
          </a:ln>
          <a:solidFill>
            <a:schemeClr val="tx1"/>
          </a:solidFill>
          <a:uFillTx/>
          <a:latin typeface="+mn-lt"/>
          <a:ea typeface="+mn-ea"/>
          <a:cs typeface="+mn-cs"/>
          <a:sym typeface="Helvetica Neue"/>
        </a:defRPr>
      </a:lvl1pPr>
      <a:lvl2pPr marL="0" marR="0" indent="0" algn="l" defTabSz="914400" rtl="0" latinLnBrk="0">
        <a:lnSpc>
          <a:spcPct val="100000"/>
        </a:lnSpc>
        <a:spcBef>
          <a:spcPts val="2200"/>
        </a:spcBef>
        <a:spcAft>
          <a:spcPts val="0"/>
        </a:spcAft>
        <a:buClrTx/>
        <a:buSzTx/>
        <a:buFontTx/>
        <a:buNone/>
        <a:tabLst/>
        <a:defRPr sz="2800" b="0" i="0" u="none" strike="noStrike" cap="none" spc="0" baseline="0">
          <a:ln>
            <a:noFill/>
          </a:ln>
          <a:solidFill>
            <a:schemeClr val="tx1"/>
          </a:solidFill>
          <a:uFillTx/>
          <a:latin typeface="+mn-lt"/>
          <a:ea typeface="+mn-ea"/>
          <a:cs typeface="+mn-cs"/>
          <a:sym typeface="Helvetica Neue"/>
        </a:defRPr>
      </a:lvl2pPr>
      <a:lvl3pPr marL="0" marR="0" indent="0" algn="l" defTabSz="914400" rtl="0" latinLnBrk="0">
        <a:lnSpc>
          <a:spcPct val="100000"/>
        </a:lnSpc>
        <a:spcBef>
          <a:spcPts val="2200"/>
        </a:spcBef>
        <a:spcAft>
          <a:spcPts val="0"/>
        </a:spcAft>
        <a:buClrTx/>
        <a:buSzTx/>
        <a:buFontTx/>
        <a:buNone/>
        <a:tabLst/>
        <a:defRPr sz="2800" b="0" i="0" u="none" strike="noStrike" cap="none" spc="0" baseline="0">
          <a:ln>
            <a:noFill/>
          </a:ln>
          <a:solidFill>
            <a:schemeClr val="tx1"/>
          </a:solidFill>
          <a:uFillTx/>
          <a:latin typeface="+mn-lt"/>
          <a:ea typeface="+mn-ea"/>
          <a:cs typeface="+mn-cs"/>
          <a:sym typeface="Helvetica Neue"/>
        </a:defRPr>
      </a:lvl3pPr>
      <a:lvl4pPr marL="0" marR="0" indent="0" algn="l" defTabSz="914400" rtl="0" latinLnBrk="0">
        <a:lnSpc>
          <a:spcPct val="100000"/>
        </a:lnSpc>
        <a:spcBef>
          <a:spcPts val="2200"/>
        </a:spcBef>
        <a:spcAft>
          <a:spcPts val="0"/>
        </a:spcAft>
        <a:buClrTx/>
        <a:buSzTx/>
        <a:buFontTx/>
        <a:buNone/>
        <a:tabLst/>
        <a:defRPr sz="2800" b="0" i="0" u="none" strike="noStrike" cap="none" spc="0" baseline="0">
          <a:ln>
            <a:noFill/>
          </a:ln>
          <a:solidFill>
            <a:schemeClr val="tx1"/>
          </a:solidFill>
          <a:uFillTx/>
          <a:latin typeface="+mn-lt"/>
          <a:ea typeface="+mn-ea"/>
          <a:cs typeface="+mn-cs"/>
          <a:sym typeface="Helvetica Neue"/>
        </a:defRPr>
      </a:lvl4pPr>
      <a:lvl5pPr marL="0" marR="0" indent="0" algn="l" defTabSz="914400" rtl="0" latinLnBrk="0">
        <a:lnSpc>
          <a:spcPct val="100000"/>
        </a:lnSpc>
        <a:spcBef>
          <a:spcPts val="2200"/>
        </a:spcBef>
        <a:spcAft>
          <a:spcPts val="0"/>
        </a:spcAft>
        <a:buClrTx/>
        <a:buSzTx/>
        <a:buFontTx/>
        <a:buNone/>
        <a:tabLst/>
        <a:defRPr sz="2800" b="0" i="0" u="none" strike="noStrike" cap="none" spc="0" baseline="0">
          <a:ln>
            <a:noFill/>
          </a:ln>
          <a:solidFill>
            <a:schemeClr val="tx1"/>
          </a:solidFill>
          <a:uFillTx/>
          <a:latin typeface="+mn-lt"/>
          <a:ea typeface="+mn-ea"/>
          <a:cs typeface="+mn-cs"/>
          <a:sym typeface="Helvetica Neue"/>
        </a:defRPr>
      </a:lvl5pPr>
      <a:lvl6pPr marL="0" marR="0" indent="0" algn="l" defTabSz="914400" rtl="0" latinLnBrk="0">
        <a:lnSpc>
          <a:spcPct val="100000"/>
        </a:lnSpc>
        <a:spcBef>
          <a:spcPts val="2200"/>
        </a:spcBef>
        <a:spcAft>
          <a:spcPts val="0"/>
        </a:spcAft>
        <a:buClrTx/>
        <a:buSzTx/>
        <a:buFontTx/>
        <a:buNone/>
        <a:tabLst/>
        <a:defRPr sz="2800" b="0" i="0" u="none" strike="noStrike" cap="none" spc="0" baseline="0">
          <a:ln>
            <a:noFill/>
          </a:ln>
          <a:solidFill>
            <a:schemeClr val="tx1"/>
          </a:solidFill>
          <a:uFillTx/>
          <a:latin typeface="+mn-lt"/>
          <a:ea typeface="+mn-ea"/>
          <a:cs typeface="+mn-cs"/>
          <a:sym typeface="Helvetica Neue"/>
        </a:defRPr>
      </a:lvl6pPr>
      <a:lvl7pPr marL="0" marR="0" indent="0" algn="l" defTabSz="914400" rtl="0" latinLnBrk="0">
        <a:lnSpc>
          <a:spcPct val="100000"/>
        </a:lnSpc>
        <a:spcBef>
          <a:spcPts val="2200"/>
        </a:spcBef>
        <a:spcAft>
          <a:spcPts val="0"/>
        </a:spcAft>
        <a:buClrTx/>
        <a:buSzTx/>
        <a:buFontTx/>
        <a:buNone/>
        <a:tabLst/>
        <a:defRPr sz="2800" b="0" i="0" u="none" strike="noStrike" cap="none" spc="0" baseline="0">
          <a:ln>
            <a:noFill/>
          </a:ln>
          <a:solidFill>
            <a:schemeClr val="tx1"/>
          </a:solidFill>
          <a:uFillTx/>
          <a:latin typeface="+mn-lt"/>
          <a:ea typeface="+mn-ea"/>
          <a:cs typeface="+mn-cs"/>
          <a:sym typeface="Helvetica Neue"/>
        </a:defRPr>
      </a:lvl7pPr>
      <a:lvl8pPr marL="0" marR="0" indent="0" algn="l" defTabSz="914400" rtl="0" latinLnBrk="0">
        <a:lnSpc>
          <a:spcPct val="100000"/>
        </a:lnSpc>
        <a:spcBef>
          <a:spcPts val="2200"/>
        </a:spcBef>
        <a:spcAft>
          <a:spcPts val="0"/>
        </a:spcAft>
        <a:buClrTx/>
        <a:buSzTx/>
        <a:buFontTx/>
        <a:buNone/>
        <a:tabLst/>
        <a:defRPr sz="2800" b="0" i="0" u="none" strike="noStrike" cap="none" spc="0" baseline="0">
          <a:ln>
            <a:noFill/>
          </a:ln>
          <a:solidFill>
            <a:schemeClr val="tx1"/>
          </a:solidFill>
          <a:uFillTx/>
          <a:latin typeface="+mn-lt"/>
          <a:ea typeface="+mn-ea"/>
          <a:cs typeface="+mn-cs"/>
          <a:sym typeface="Helvetica Neue"/>
        </a:defRPr>
      </a:lvl8pPr>
      <a:lvl9pPr marL="0" marR="0" indent="0" algn="l" defTabSz="914400" rtl="0" latinLnBrk="0">
        <a:lnSpc>
          <a:spcPct val="100000"/>
        </a:lnSpc>
        <a:spcBef>
          <a:spcPts val="2200"/>
        </a:spcBef>
        <a:spcAft>
          <a:spcPts val="0"/>
        </a:spcAft>
        <a:buClrTx/>
        <a:buSzTx/>
        <a:buFontTx/>
        <a:buNone/>
        <a:tabLst/>
        <a:defRPr sz="2800" b="0" i="0" u="none" strike="noStrike" cap="none" spc="0" baseline="0">
          <a:ln>
            <a:noFill/>
          </a:ln>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2"/>
          <p:cNvSpPr txBox="1"/>
          <p:nvPr/>
        </p:nvSpPr>
        <p:spPr>
          <a:xfrm>
            <a:off x="672047" y="733678"/>
            <a:ext cx="16943906" cy="421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16400"/>
              </a:lnSpc>
              <a:spcBef>
                <a:spcPts val="0"/>
              </a:spcBef>
              <a:defRPr sz="16800">
                <a:latin typeface="Helvetica Neue Medium"/>
                <a:ea typeface="Helvetica Neue Medium"/>
                <a:cs typeface="Helvetica Neue Medium"/>
                <a:sym typeface="Helvetica Neue Medium"/>
              </a:defRPr>
            </a:lvl1pPr>
          </a:lstStyle>
          <a:p>
            <a:r>
              <a:t>Funding demystified</a:t>
            </a:r>
          </a:p>
        </p:txBody>
      </p:sp>
      <p:pic>
        <p:nvPicPr>
          <p:cNvPr id="47" name="PCF-logo-orange.gif" descr="PCF-logo-orange.gif"/>
          <p:cNvPicPr>
            <a:picLocks noChangeAspect="1"/>
          </p:cNvPicPr>
          <p:nvPr/>
        </p:nvPicPr>
        <p:blipFill>
          <a:blip r:embed="rId2"/>
          <a:stretch>
            <a:fillRect/>
          </a:stretch>
        </p:blipFill>
        <p:spPr>
          <a:xfrm>
            <a:off x="14236700" y="7140841"/>
            <a:ext cx="3543300" cy="2638160"/>
          </a:xfrm>
          <a:prstGeom prst="rect">
            <a:avLst/>
          </a:prstGeom>
          <a:ln w="12700">
            <a:miter lim="400000"/>
          </a:ln>
        </p:spPr>
      </p:pic>
      <p:sp>
        <p:nvSpPr>
          <p:cNvPr id="48" name="TextBox 2"/>
          <p:cNvSpPr txBox="1"/>
          <p:nvPr/>
        </p:nvSpPr>
        <p:spPr>
          <a:xfrm>
            <a:off x="673100" y="8108715"/>
            <a:ext cx="9812020" cy="1422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b">
            <a:spAutoFit/>
          </a:bodyPr>
          <a:lstStyle/>
          <a:p>
            <a:pPr defTabSz="457200">
              <a:lnSpc>
                <a:spcPts val="5700"/>
              </a:lnSpc>
              <a:spcBef>
                <a:spcPts val="0"/>
              </a:spcBef>
              <a:defRPr sz="4400" cap="all" spc="132"/>
            </a:pPr>
            <a:r>
              <a:rPr dirty="0"/>
              <a:t>A workshop</a:t>
            </a:r>
            <a:r>
              <a:rPr lang="en-GB" dirty="0"/>
              <a:t> </a:t>
            </a:r>
            <a:r>
              <a:rPr dirty="0"/>
              <a:t>for </a:t>
            </a:r>
            <a:endParaRPr lang="en-GB" dirty="0"/>
          </a:p>
          <a:p>
            <a:pPr defTabSz="457200">
              <a:lnSpc>
                <a:spcPts val="5700"/>
              </a:lnSpc>
              <a:spcBef>
                <a:spcPts val="0"/>
              </a:spcBef>
              <a:defRPr sz="4400" cap="all" spc="132"/>
            </a:pPr>
            <a:r>
              <a:rPr dirty="0"/>
              <a:t>application writing</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2"/>
          <p:cNvSpPr txBox="1"/>
          <p:nvPr/>
        </p:nvSpPr>
        <p:spPr>
          <a:xfrm>
            <a:off x="672047" y="616901"/>
            <a:ext cx="16943906"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2.1 Introducing the Framework</a:t>
            </a:r>
          </a:p>
        </p:txBody>
      </p:sp>
      <p:sp>
        <p:nvSpPr>
          <p:cNvPr id="73" name="TextBox 3"/>
          <p:cNvSpPr txBox="1"/>
          <p:nvPr/>
        </p:nvSpPr>
        <p:spPr>
          <a:xfrm>
            <a:off x="672047" y="1916397"/>
            <a:ext cx="16941802" cy="6179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673100" indent="-673100">
              <a:lnSpc>
                <a:spcPts val="5600"/>
              </a:lnSpc>
              <a:spcBef>
                <a:spcPts val="3200"/>
              </a:spcBef>
              <a:buSzPct val="100000"/>
              <a:buChar char="—"/>
              <a:defRPr sz="4600"/>
            </a:pPr>
            <a:r>
              <a:t>Application forms require a particular way of thinking about a project plan</a:t>
            </a:r>
          </a:p>
          <a:p>
            <a:pPr marL="673100" indent="-673100">
              <a:lnSpc>
                <a:spcPts val="5600"/>
              </a:lnSpc>
              <a:spcBef>
                <a:spcPts val="3200"/>
              </a:spcBef>
              <a:buSzPct val="100000"/>
              <a:buChar char="—"/>
              <a:defRPr sz="4600"/>
            </a:pPr>
            <a:r>
              <a:t>Results framework helps figure out what information to include</a:t>
            </a:r>
          </a:p>
          <a:p>
            <a:pPr marL="673100" indent="-673100">
              <a:lnSpc>
                <a:spcPts val="5600"/>
              </a:lnSpc>
              <a:spcBef>
                <a:spcPts val="3200"/>
              </a:spcBef>
              <a:buSzPct val="100000"/>
              <a:buChar char="—"/>
              <a:defRPr sz="4600"/>
            </a:pPr>
            <a:r>
              <a:t>Create the building blocks of the story you will tell</a:t>
            </a:r>
          </a:p>
          <a:p>
            <a:pPr marL="673100" indent="-673100">
              <a:lnSpc>
                <a:spcPts val="5600"/>
              </a:lnSpc>
              <a:spcBef>
                <a:spcPts val="3200"/>
              </a:spcBef>
              <a:buSzPct val="100000"/>
              <a:buChar char="—"/>
              <a:defRPr sz="4600"/>
            </a:pPr>
            <a:r>
              <a:t>Even if the application form doesn’t use these terms, this exercise is good preparation for filling it in</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 name="Tableau 1"/>
          <p:cNvGraphicFramePr/>
          <p:nvPr/>
        </p:nvGraphicFramePr>
        <p:xfrm>
          <a:off x="673100" y="2006600"/>
          <a:ext cx="16891000" cy="7607300"/>
        </p:xfrm>
        <a:graphic>
          <a:graphicData uri="http://schemas.openxmlformats.org/drawingml/2006/table">
            <a:tbl>
              <a:tblPr>
                <a:tableStyleId>{4C3C2611-4C71-4FC5-86AE-919BDF0F9419}</a:tableStyleId>
              </a:tblPr>
              <a:tblGrid>
                <a:gridCol w="3378200">
                  <a:extLst>
                    <a:ext uri="{9D8B030D-6E8A-4147-A177-3AD203B41FA5}">
                      <a16:colId xmlns:a16="http://schemas.microsoft.com/office/drawing/2014/main" val="20000"/>
                    </a:ext>
                  </a:extLst>
                </a:gridCol>
                <a:gridCol w="3378200">
                  <a:extLst>
                    <a:ext uri="{9D8B030D-6E8A-4147-A177-3AD203B41FA5}">
                      <a16:colId xmlns:a16="http://schemas.microsoft.com/office/drawing/2014/main" val="20001"/>
                    </a:ext>
                  </a:extLst>
                </a:gridCol>
                <a:gridCol w="3378200">
                  <a:extLst>
                    <a:ext uri="{9D8B030D-6E8A-4147-A177-3AD203B41FA5}">
                      <a16:colId xmlns:a16="http://schemas.microsoft.com/office/drawing/2014/main" val="20002"/>
                    </a:ext>
                  </a:extLst>
                </a:gridCol>
                <a:gridCol w="3378200">
                  <a:extLst>
                    <a:ext uri="{9D8B030D-6E8A-4147-A177-3AD203B41FA5}">
                      <a16:colId xmlns:a16="http://schemas.microsoft.com/office/drawing/2014/main" val="20003"/>
                    </a:ext>
                  </a:extLst>
                </a:gridCol>
                <a:gridCol w="3378200">
                  <a:extLst>
                    <a:ext uri="{9D8B030D-6E8A-4147-A177-3AD203B41FA5}">
                      <a16:colId xmlns:a16="http://schemas.microsoft.com/office/drawing/2014/main" val="20004"/>
                    </a:ext>
                  </a:extLst>
                </a:gridCol>
              </a:tblGrid>
              <a:tr h="1521460">
                <a:tc>
                  <a:txBody>
                    <a:bodyPr/>
                    <a:lstStyle/>
                    <a:p>
                      <a:pPr marL="63500">
                        <a:spcBef>
                          <a:spcPts val="0"/>
                        </a:spcBef>
                        <a:defRPr>
                          <a:solidFill>
                            <a:srgbClr val="E64A22"/>
                          </a:solidFill>
                          <a:latin typeface="Helvetica Neue Medium"/>
                          <a:ea typeface="Helvetica Neue Medium"/>
                          <a:cs typeface="Helvetica Neue Medium"/>
                          <a:sym typeface="Helvetica Neue Medium"/>
                        </a:defRPr>
                      </a:pPr>
                      <a:endParaRPr/>
                    </a:p>
                  </a:txBody>
                  <a:tcPr marL="36000" marR="36000" marT="36000" marB="36000" horzOverflow="overflow">
                    <a:lnL w="12700">
                      <a:miter lim="400000"/>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Summary​</a:t>
                      </a:r>
                    </a:p>
                  </a:txBody>
                  <a:tcPr marL="36000" marR="36000" marT="36000" marB="36000" horzOverflow="overflow">
                    <a:lnL w="10800">
                      <a:solidFill>
                        <a:srgbClr val="E64B23"/>
                      </a:solidFill>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Assumption</a:t>
                      </a:r>
                    </a:p>
                  </a:txBody>
                  <a:tcPr marL="36000" marR="36000" marT="36000" marB="36000" horzOverflow="overflow">
                    <a:lnL w="10800">
                      <a:solidFill>
                        <a:srgbClr val="E64B23"/>
                      </a:solidFill>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​Indicators​</a:t>
                      </a:r>
                    </a:p>
                  </a:txBody>
                  <a:tcPr marL="36000" marR="36000" marT="36000" marB="36000" horzOverflow="overflow">
                    <a:lnL w="10800">
                      <a:solidFill>
                        <a:srgbClr val="E64B23"/>
                      </a:solidFill>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​Source​</a:t>
                      </a:r>
                    </a:p>
                  </a:txBody>
                  <a:tcPr marL="36000" marR="36000" marT="36000" marB="36000" horzOverflow="overflow">
                    <a:lnL w="10800">
                      <a:solidFill>
                        <a:srgbClr val="E64B23"/>
                      </a:solidFill>
                    </a:lnL>
                    <a:lnR w="12700">
                      <a:miter lim="400000"/>
                    </a:lnR>
                    <a:lnT w="12700">
                      <a:miter lim="400000"/>
                    </a:lnT>
                    <a:lnB w="10800">
                      <a:solidFill>
                        <a:srgbClr val="E64B23"/>
                      </a:solidFill>
                    </a:lnB>
                    <a:noFill/>
                  </a:tcPr>
                </a:tc>
                <a:extLst>
                  <a:ext uri="{0D108BD9-81ED-4DB2-BD59-A6C34878D82A}">
                    <a16:rowId xmlns:a16="http://schemas.microsoft.com/office/drawing/2014/main" val="10000"/>
                  </a:ext>
                </a:extLst>
              </a:tr>
              <a:tr h="152146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​Activity​</a:t>
                      </a: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extLst>
                  <a:ext uri="{0D108BD9-81ED-4DB2-BD59-A6C34878D82A}">
                    <a16:rowId xmlns:a16="http://schemas.microsoft.com/office/drawing/2014/main" val="10001"/>
                  </a:ext>
                </a:extLst>
              </a:tr>
              <a:tr h="152146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​Output</a:t>
                      </a: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extLst>
                  <a:ext uri="{0D108BD9-81ED-4DB2-BD59-A6C34878D82A}">
                    <a16:rowId xmlns:a16="http://schemas.microsoft.com/office/drawing/2014/main" val="10002"/>
                  </a:ext>
                </a:extLst>
              </a:tr>
              <a:tr h="152146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​Outcome​</a:t>
                      </a: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extLst>
                  <a:ext uri="{0D108BD9-81ED-4DB2-BD59-A6C34878D82A}">
                    <a16:rowId xmlns:a16="http://schemas.microsoft.com/office/drawing/2014/main" val="10003"/>
                  </a:ext>
                </a:extLst>
              </a:tr>
              <a:tr h="152146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​Impact​</a:t>
                      </a:r>
                    </a:p>
                  </a:txBody>
                  <a:tcPr marL="36000" marR="36000" marT="36000" marB="36000" horzOverflow="overflow">
                    <a:lnL w="12700">
                      <a:miter lim="400000"/>
                    </a:lnL>
                    <a:lnR w="10800">
                      <a:solidFill>
                        <a:srgbClr val="E64B23"/>
                      </a:solidFill>
                    </a:lnR>
                    <a:lnT w="10800">
                      <a:solidFill>
                        <a:srgbClr val="E64B23"/>
                      </a:solidFill>
                    </a:lnT>
                    <a:lnB w="12700">
                      <a:miter lim="400000"/>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2700">
                      <a:miter lim="400000"/>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2700">
                      <a:miter lim="400000"/>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2700">
                      <a:miter lim="400000"/>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2700">
                      <a:miter lim="400000"/>
                    </a:lnR>
                    <a:lnT w="10800">
                      <a:solidFill>
                        <a:srgbClr val="E64B23"/>
                      </a:solidFill>
                    </a:lnT>
                    <a:lnB w="12700">
                      <a:miter lim="400000"/>
                    </a:lnB>
                    <a:noFill/>
                  </a:tcPr>
                </a:tc>
                <a:extLst>
                  <a:ext uri="{0D108BD9-81ED-4DB2-BD59-A6C34878D82A}">
                    <a16:rowId xmlns:a16="http://schemas.microsoft.com/office/drawing/2014/main" val="10004"/>
                  </a:ext>
                </a:extLst>
              </a:tr>
            </a:tbl>
          </a:graphicData>
        </a:graphic>
      </p:graphicFrame>
      <p:sp>
        <p:nvSpPr>
          <p:cNvPr id="76" name="TextBox 2"/>
          <p:cNvSpPr txBox="1"/>
          <p:nvPr/>
        </p:nvSpPr>
        <p:spPr>
          <a:xfrm>
            <a:off x="672047" y="616901"/>
            <a:ext cx="16943906"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2.1 Introducing the Framework</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2"/>
          <p:cNvSpPr txBox="1"/>
          <p:nvPr/>
        </p:nvSpPr>
        <p:spPr>
          <a:xfrm>
            <a:off x="672047" y="616901"/>
            <a:ext cx="16943906"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2.2 Four levels</a:t>
            </a:r>
          </a:p>
        </p:txBody>
      </p:sp>
      <p:graphicFrame>
        <p:nvGraphicFramePr>
          <p:cNvPr id="79" name="Tableau 1"/>
          <p:cNvGraphicFramePr/>
          <p:nvPr/>
        </p:nvGraphicFramePr>
        <p:xfrm>
          <a:off x="673100" y="2006600"/>
          <a:ext cx="16891000" cy="7607300"/>
        </p:xfrm>
        <a:graphic>
          <a:graphicData uri="http://schemas.openxmlformats.org/drawingml/2006/table">
            <a:tbl>
              <a:tblPr>
                <a:tableStyleId>{4C3C2611-4C71-4FC5-86AE-919BDF0F9419}</a:tableStyleId>
              </a:tblPr>
              <a:tblGrid>
                <a:gridCol w="3378200">
                  <a:extLst>
                    <a:ext uri="{9D8B030D-6E8A-4147-A177-3AD203B41FA5}">
                      <a16:colId xmlns:a16="http://schemas.microsoft.com/office/drawing/2014/main" val="20000"/>
                    </a:ext>
                  </a:extLst>
                </a:gridCol>
                <a:gridCol w="3378200">
                  <a:extLst>
                    <a:ext uri="{9D8B030D-6E8A-4147-A177-3AD203B41FA5}">
                      <a16:colId xmlns:a16="http://schemas.microsoft.com/office/drawing/2014/main" val="20001"/>
                    </a:ext>
                  </a:extLst>
                </a:gridCol>
                <a:gridCol w="3378200">
                  <a:extLst>
                    <a:ext uri="{9D8B030D-6E8A-4147-A177-3AD203B41FA5}">
                      <a16:colId xmlns:a16="http://schemas.microsoft.com/office/drawing/2014/main" val="20002"/>
                    </a:ext>
                  </a:extLst>
                </a:gridCol>
                <a:gridCol w="3378200">
                  <a:extLst>
                    <a:ext uri="{9D8B030D-6E8A-4147-A177-3AD203B41FA5}">
                      <a16:colId xmlns:a16="http://schemas.microsoft.com/office/drawing/2014/main" val="20003"/>
                    </a:ext>
                  </a:extLst>
                </a:gridCol>
                <a:gridCol w="3378200">
                  <a:extLst>
                    <a:ext uri="{9D8B030D-6E8A-4147-A177-3AD203B41FA5}">
                      <a16:colId xmlns:a16="http://schemas.microsoft.com/office/drawing/2014/main" val="20004"/>
                    </a:ext>
                  </a:extLst>
                </a:gridCol>
              </a:tblGrid>
              <a:tr h="1521460">
                <a:tc>
                  <a:txBody>
                    <a:bodyPr/>
                    <a:lstStyle/>
                    <a:p>
                      <a:pPr marL="63500">
                        <a:spcBef>
                          <a:spcPts val="0"/>
                        </a:spcBef>
                        <a:defRPr>
                          <a:solidFill>
                            <a:srgbClr val="E64A22"/>
                          </a:solidFill>
                          <a:latin typeface="Helvetica Neue Medium"/>
                          <a:ea typeface="Helvetica Neue Medium"/>
                          <a:cs typeface="Helvetica Neue Medium"/>
                          <a:sym typeface="Helvetica Neue Medium"/>
                        </a:defRPr>
                      </a:pPr>
                      <a:endParaRPr/>
                    </a:p>
                  </a:txBody>
                  <a:tcPr marL="36000" marR="36000" marT="36000" marB="36000" horzOverflow="overflow">
                    <a:lnL w="12700">
                      <a:miter lim="400000"/>
                    </a:lnL>
                    <a:lnR w="10800">
                      <a:solidFill>
                        <a:srgbClr val="E64B23"/>
                      </a:solidFill>
                    </a:lnR>
                    <a:lnT w="12700">
                      <a:miter lim="400000"/>
                    </a:lnT>
                    <a:lnB w="10800">
                      <a:solidFill>
                        <a:srgbClr val="E64B23"/>
                      </a:solidFill>
                    </a:lnB>
                    <a:noFill/>
                  </a:tcPr>
                </a:tc>
                <a:tc gridSpan="4">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Summary</a:t>
                      </a:r>
                    </a:p>
                  </a:txBody>
                  <a:tcPr marL="36000" marR="36000" marT="36000" marB="36000" horzOverflow="overflow">
                    <a:lnL w="10800">
                      <a:solidFill>
                        <a:srgbClr val="E64B23"/>
                      </a:solidFill>
                    </a:lnL>
                    <a:lnR w="12700">
                      <a:miter lim="400000"/>
                    </a:lnR>
                    <a:lnT w="12700">
                      <a:miter lim="400000"/>
                    </a:lnT>
                    <a:lnB w="10800">
                      <a:solidFill>
                        <a:srgbClr val="E64B23"/>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2146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​Activity​</a:t>
                      </a: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gridSpan="4">
                  <a:txBody>
                    <a:bodyPr/>
                    <a:lstStyle/>
                    <a:p>
                      <a:pPr marL="63500">
                        <a:spcBef>
                          <a:spcPts val="0"/>
                        </a:spcBef>
                        <a:defRPr sz="1800"/>
                      </a:pPr>
                      <a:r>
                        <a:rPr sz="2800">
                          <a:solidFill>
                            <a:srgbClr val="006182"/>
                          </a:solidFill>
                          <a:latin typeface="Helvetica Neue Medium"/>
                          <a:ea typeface="Helvetica Neue Medium"/>
                          <a:cs typeface="Helvetica Neue Medium"/>
                          <a:sym typeface="Helvetica Neue Medium"/>
                        </a:rPr>
                        <a:t>What will you be doing?</a:t>
                      </a: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52146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​Output</a:t>
                      </a: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gridSpan="4">
                  <a:txBody>
                    <a:bodyPr/>
                    <a:lstStyle/>
                    <a:p>
                      <a:pPr marL="63500">
                        <a:spcBef>
                          <a:spcPts val="0"/>
                        </a:spcBef>
                        <a:defRPr sz="1800"/>
                      </a:pPr>
                      <a:r>
                        <a:rPr sz="2800">
                          <a:solidFill>
                            <a:srgbClr val="006182"/>
                          </a:solidFill>
                          <a:latin typeface="Helvetica Neue Medium"/>
                          <a:ea typeface="Helvetica Neue Medium"/>
                          <a:cs typeface="Helvetica Neue Medium"/>
                          <a:sym typeface="Helvetica Neue Medium"/>
                        </a:rPr>
                        <a:t>What will you have when you’ve done it?</a:t>
                      </a: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52146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​Outcome​</a:t>
                      </a: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gridSpan="4">
                  <a:txBody>
                    <a:bodyPr/>
                    <a:lstStyle/>
                    <a:p>
                      <a:pPr marL="63500">
                        <a:spcBef>
                          <a:spcPts val="0"/>
                        </a:spcBef>
                        <a:defRPr sz="1800"/>
                      </a:pPr>
                      <a:r>
                        <a:rPr sz="2800">
                          <a:solidFill>
                            <a:srgbClr val="006182"/>
                          </a:solidFill>
                          <a:latin typeface="Helvetica Neue Medium"/>
                          <a:ea typeface="Helvetica Neue Medium"/>
                          <a:cs typeface="Helvetica Neue Medium"/>
                          <a:sym typeface="Helvetica Neue Medium"/>
                        </a:rPr>
                        <a:t>What do you expect to happen once you’ve done it?</a:t>
                      </a: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52146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​Impact​</a:t>
                      </a:r>
                    </a:p>
                  </a:txBody>
                  <a:tcPr marL="36000" marR="36000" marT="36000" marB="36000" horzOverflow="overflow">
                    <a:lnL w="12700">
                      <a:miter lim="400000"/>
                    </a:lnL>
                    <a:lnR w="10800">
                      <a:solidFill>
                        <a:srgbClr val="E64B23"/>
                      </a:solidFill>
                    </a:lnR>
                    <a:lnT w="10800">
                      <a:solidFill>
                        <a:srgbClr val="E64B23"/>
                      </a:solidFill>
                    </a:lnT>
                    <a:lnB w="12700">
                      <a:miter lim="400000"/>
                    </a:lnB>
                    <a:noFill/>
                  </a:tcPr>
                </a:tc>
                <a:tc gridSpan="4">
                  <a:txBody>
                    <a:bodyPr/>
                    <a:lstStyle/>
                    <a:p>
                      <a:pPr marL="63500">
                        <a:spcBef>
                          <a:spcPts val="0"/>
                        </a:spcBef>
                        <a:defRPr sz="1800"/>
                      </a:pPr>
                      <a:r>
                        <a:rPr sz="2800">
                          <a:solidFill>
                            <a:srgbClr val="006182"/>
                          </a:solidFill>
                          <a:latin typeface="Helvetica Neue Medium"/>
                          <a:ea typeface="Helvetica Neue Medium"/>
                          <a:cs typeface="Helvetica Neue Medium"/>
                          <a:sym typeface="Helvetica Neue Medium"/>
                        </a:rPr>
                        <a:t>What is all of this for?</a:t>
                      </a:r>
                    </a:p>
                  </a:txBody>
                  <a:tcPr marL="36000" marR="36000" marT="36000" marB="36000" horzOverflow="overflow">
                    <a:lnL w="10800">
                      <a:solidFill>
                        <a:srgbClr val="E64B23"/>
                      </a:solidFill>
                    </a:lnL>
                    <a:lnR w="12700">
                      <a:miter lim="400000"/>
                    </a:lnR>
                    <a:lnT w="10800">
                      <a:solidFill>
                        <a:srgbClr val="E64B23"/>
                      </a:solidFill>
                    </a:lnT>
                    <a:lnB w="12700">
                      <a:miter lim="400000"/>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extBox 2"/>
          <p:cNvSpPr txBox="1"/>
          <p:nvPr/>
        </p:nvSpPr>
        <p:spPr>
          <a:xfrm>
            <a:off x="672047" y="616901"/>
            <a:ext cx="16943906"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2.2 Four levels: Activities</a:t>
            </a:r>
          </a:p>
        </p:txBody>
      </p:sp>
      <p:sp>
        <p:nvSpPr>
          <p:cNvPr id="82" name="TextBox 3"/>
          <p:cNvSpPr txBox="1"/>
          <p:nvPr/>
        </p:nvSpPr>
        <p:spPr>
          <a:xfrm>
            <a:off x="672047" y="1916397"/>
            <a:ext cx="16941802" cy="50621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673100" indent="-673100">
              <a:lnSpc>
                <a:spcPts val="5600"/>
              </a:lnSpc>
              <a:spcBef>
                <a:spcPts val="3200"/>
              </a:spcBef>
              <a:buSzPct val="100000"/>
              <a:buChar char="—"/>
              <a:defRPr sz="4600"/>
            </a:pPr>
            <a:r>
              <a:t>The </a:t>
            </a:r>
            <a:r>
              <a:rPr b="1"/>
              <a:t>activities</a:t>
            </a:r>
            <a:r>
              <a:t> of your project are what you will literally be doing if you get the funding</a:t>
            </a:r>
            <a:endParaRPr sz="3900">
              <a:latin typeface="HelveticaNeue"/>
              <a:ea typeface="HelveticaNeue"/>
              <a:cs typeface="HelveticaNeue"/>
              <a:sym typeface="HelveticaNeue"/>
            </a:endParaRPr>
          </a:p>
          <a:p>
            <a:pPr marL="673100" indent="-673100">
              <a:lnSpc>
                <a:spcPts val="5600"/>
              </a:lnSpc>
              <a:spcBef>
                <a:spcPts val="3200"/>
              </a:spcBef>
              <a:buSzPct val="100000"/>
              <a:buChar char="—"/>
              <a:defRPr sz="4600"/>
            </a:pPr>
            <a:r>
              <a:t>Very practical answer to the most basic question: “What do you want to do as part of this project?” </a:t>
            </a:r>
            <a:endParaRPr sz="3900">
              <a:latin typeface="HelveticaNeue"/>
              <a:ea typeface="HelveticaNeue"/>
              <a:cs typeface="HelveticaNeue"/>
              <a:sym typeface="HelveticaNeue"/>
            </a:endParaRPr>
          </a:p>
          <a:p>
            <a:pPr marL="673100" indent="-673100">
              <a:lnSpc>
                <a:spcPts val="5600"/>
              </a:lnSpc>
              <a:spcBef>
                <a:spcPts val="3200"/>
              </a:spcBef>
              <a:buSzPct val="100000"/>
              <a:buChar char="—"/>
              <a:defRPr sz="4600"/>
            </a:pPr>
            <a:r>
              <a:t>Not every detail, but the broad tasks and steps for each stage of the project</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2"/>
          <p:cNvSpPr txBox="1"/>
          <p:nvPr/>
        </p:nvSpPr>
        <p:spPr>
          <a:xfrm>
            <a:off x="672047" y="616901"/>
            <a:ext cx="16943906"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2.2 Four levels: Outputs</a:t>
            </a:r>
          </a:p>
        </p:txBody>
      </p:sp>
      <p:sp>
        <p:nvSpPr>
          <p:cNvPr id="85" name="TextBox 3"/>
          <p:cNvSpPr txBox="1"/>
          <p:nvPr/>
        </p:nvSpPr>
        <p:spPr>
          <a:xfrm>
            <a:off x="672047" y="1916397"/>
            <a:ext cx="16941802" cy="6179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673100" indent="-673100">
              <a:lnSpc>
                <a:spcPts val="5600"/>
              </a:lnSpc>
              <a:spcBef>
                <a:spcPts val="3200"/>
              </a:spcBef>
              <a:buSzPct val="100000"/>
              <a:buChar char="—"/>
              <a:defRPr sz="4600"/>
            </a:pPr>
            <a:r>
              <a:t>The </a:t>
            </a:r>
            <a:r>
              <a:rPr b="1"/>
              <a:t>outputs</a:t>
            </a:r>
            <a:r>
              <a:t> of your project are what you will put out into the world</a:t>
            </a:r>
            <a:endParaRPr sz="3900">
              <a:latin typeface="HelveticaNeue"/>
              <a:ea typeface="HelveticaNeue"/>
              <a:cs typeface="HelveticaNeue"/>
              <a:sym typeface="HelveticaNeue"/>
            </a:endParaRPr>
          </a:p>
          <a:p>
            <a:pPr marL="673100" indent="-673100">
              <a:lnSpc>
                <a:spcPts val="5600"/>
              </a:lnSpc>
              <a:spcBef>
                <a:spcPts val="3200"/>
              </a:spcBef>
              <a:buSzPct val="100000"/>
              <a:buChar char="—"/>
              <a:defRPr sz="4600"/>
            </a:pPr>
            <a:r>
              <a:t>This will be the final product of the funding, whether that is an artwork, a performance, an exhibition etc</a:t>
            </a:r>
            <a:endParaRPr sz="3900">
              <a:latin typeface="HelveticaNeue"/>
              <a:ea typeface="HelveticaNeue"/>
              <a:cs typeface="HelveticaNeue"/>
              <a:sym typeface="HelveticaNeue"/>
            </a:endParaRPr>
          </a:p>
          <a:p>
            <a:pPr marL="673100" indent="-673100">
              <a:lnSpc>
                <a:spcPts val="5600"/>
              </a:lnSpc>
              <a:spcBef>
                <a:spcPts val="3200"/>
              </a:spcBef>
              <a:buSzPct val="100000"/>
              <a:buChar char="—"/>
              <a:defRPr sz="4600"/>
            </a:pPr>
            <a:r>
              <a:t>Might be harder to define for experimental work</a:t>
            </a:r>
            <a:endParaRPr sz="3900">
              <a:latin typeface="HelveticaNeue"/>
              <a:ea typeface="HelveticaNeue"/>
              <a:cs typeface="HelveticaNeue"/>
              <a:sym typeface="HelveticaNeue"/>
            </a:endParaRPr>
          </a:p>
          <a:p>
            <a:pPr marL="673100" indent="-673100">
              <a:lnSpc>
                <a:spcPts val="5600"/>
              </a:lnSpc>
              <a:spcBef>
                <a:spcPts val="3200"/>
              </a:spcBef>
              <a:buSzPct val="100000"/>
              <a:buChar char="—"/>
              <a:defRPr sz="4600"/>
            </a:pPr>
            <a:r>
              <a:t>Important to describe as much as possible to give the person reading a tangible mental picture of the project</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Box 2"/>
          <p:cNvSpPr txBox="1"/>
          <p:nvPr/>
        </p:nvSpPr>
        <p:spPr>
          <a:xfrm>
            <a:off x="672047" y="616901"/>
            <a:ext cx="16943906"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2.2 Four levels: Outcomes</a:t>
            </a:r>
          </a:p>
        </p:txBody>
      </p:sp>
      <p:sp>
        <p:nvSpPr>
          <p:cNvPr id="88" name="TextBox 3"/>
          <p:cNvSpPr txBox="1"/>
          <p:nvPr/>
        </p:nvSpPr>
        <p:spPr>
          <a:xfrm>
            <a:off x="672047" y="1916398"/>
            <a:ext cx="16941802" cy="50621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673100" indent="-673100">
              <a:lnSpc>
                <a:spcPts val="5600"/>
              </a:lnSpc>
              <a:spcBef>
                <a:spcPts val="3200"/>
              </a:spcBef>
              <a:buSzPct val="100000"/>
              <a:buChar char="—"/>
              <a:defRPr sz="4600"/>
            </a:pPr>
            <a:r>
              <a:t>The </a:t>
            </a:r>
            <a:r>
              <a:rPr b="1"/>
              <a:t>outcomes</a:t>
            </a:r>
            <a:r>
              <a:t> you expect to see from your project the (good) things that will result from your outputs being produced</a:t>
            </a:r>
            <a:endParaRPr sz="3900">
              <a:latin typeface="HelveticaNeue"/>
              <a:ea typeface="HelveticaNeue"/>
              <a:cs typeface="HelveticaNeue"/>
              <a:sym typeface="HelveticaNeue"/>
            </a:endParaRPr>
          </a:p>
          <a:p>
            <a:pPr marL="673100" indent="-673100">
              <a:lnSpc>
                <a:spcPts val="5600"/>
              </a:lnSpc>
              <a:spcBef>
                <a:spcPts val="3200"/>
              </a:spcBef>
              <a:buSzPct val="100000"/>
              <a:buChar char="—"/>
              <a:defRPr sz="4600"/>
            </a:pPr>
            <a:r>
              <a:t>They are a description of the direct results of your outputs in the short to medium term</a:t>
            </a:r>
            <a:endParaRPr sz="3900">
              <a:latin typeface="HelveticaNeue"/>
              <a:ea typeface="HelveticaNeue"/>
              <a:cs typeface="HelveticaNeue"/>
              <a:sym typeface="HelveticaNeue"/>
            </a:endParaRPr>
          </a:p>
          <a:p>
            <a:pPr marL="673100" indent="-673100">
              <a:lnSpc>
                <a:spcPts val="5600"/>
              </a:lnSpc>
              <a:spcBef>
                <a:spcPts val="3200"/>
              </a:spcBef>
              <a:buSzPct val="100000"/>
              <a:buChar char="—"/>
              <a:defRPr sz="4600"/>
            </a:pPr>
            <a:r>
              <a:t>The effect you want to have on immediate audiences and environments</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Box 2"/>
          <p:cNvSpPr txBox="1"/>
          <p:nvPr/>
        </p:nvSpPr>
        <p:spPr>
          <a:xfrm>
            <a:off x="672047" y="616901"/>
            <a:ext cx="16943906"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2.2 Four levels: Impact</a:t>
            </a:r>
          </a:p>
        </p:txBody>
      </p:sp>
      <p:sp>
        <p:nvSpPr>
          <p:cNvPr id="91" name="TextBox 3"/>
          <p:cNvSpPr txBox="1"/>
          <p:nvPr/>
        </p:nvSpPr>
        <p:spPr>
          <a:xfrm>
            <a:off x="672047" y="1916397"/>
            <a:ext cx="16941802" cy="6179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673100" indent="-673100">
              <a:lnSpc>
                <a:spcPts val="5600"/>
              </a:lnSpc>
              <a:spcBef>
                <a:spcPts val="3200"/>
              </a:spcBef>
              <a:buSzPct val="100000"/>
              <a:buChar char="—"/>
              <a:defRPr sz="4600"/>
            </a:pPr>
            <a:r>
              <a:t>The </a:t>
            </a:r>
            <a:r>
              <a:rPr b="1"/>
              <a:t>impact</a:t>
            </a:r>
            <a:r>
              <a:t> you want your project to have is a longer-term change that you want to see in society</a:t>
            </a:r>
            <a:endParaRPr sz="3900">
              <a:latin typeface="HelveticaNeue"/>
              <a:ea typeface="HelveticaNeue"/>
              <a:cs typeface="HelveticaNeue"/>
              <a:sym typeface="HelveticaNeue"/>
            </a:endParaRPr>
          </a:p>
          <a:p>
            <a:pPr marL="673100" indent="-673100">
              <a:lnSpc>
                <a:spcPts val="5600"/>
              </a:lnSpc>
              <a:spcBef>
                <a:spcPts val="3200"/>
              </a:spcBef>
              <a:buSzPct val="100000"/>
              <a:buChar char="—"/>
              <a:defRPr sz="4600"/>
            </a:pPr>
            <a:r>
              <a:t>It is the solution to whatever problem is motivating you</a:t>
            </a:r>
            <a:endParaRPr sz="3900">
              <a:latin typeface="HelveticaNeue"/>
              <a:ea typeface="HelveticaNeue"/>
              <a:cs typeface="HelveticaNeue"/>
              <a:sym typeface="HelveticaNeue"/>
            </a:endParaRPr>
          </a:p>
          <a:p>
            <a:pPr marL="673100" indent="-673100">
              <a:lnSpc>
                <a:spcPts val="5600"/>
              </a:lnSpc>
              <a:spcBef>
                <a:spcPts val="3200"/>
              </a:spcBef>
              <a:buSzPct val="100000"/>
              <a:buChar char="—"/>
              <a:defRPr sz="4600"/>
            </a:pPr>
            <a:r>
              <a:t>The impact is not something you will achieve on your own, it is a bigger change that you hope to be part of</a:t>
            </a:r>
            <a:endParaRPr sz="3900">
              <a:latin typeface="HelveticaNeue"/>
              <a:ea typeface="HelveticaNeue"/>
              <a:cs typeface="HelveticaNeue"/>
              <a:sym typeface="HelveticaNeue"/>
            </a:endParaRPr>
          </a:p>
          <a:p>
            <a:pPr marL="673100" indent="-673100">
              <a:lnSpc>
                <a:spcPts val="5600"/>
              </a:lnSpc>
              <a:spcBef>
                <a:spcPts val="3200"/>
              </a:spcBef>
              <a:buSzPct val="100000"/>
              <a:buChar char="—"/>
              <a:defRPr sz="4600"/>
            </a:pPr>
            <a:r>
              <a:t>Defining an impact helps the person reading to understand why your project is important</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Box 2"/>
          <p:cNvSpPr txBox="1"/>
          <p:nvPr/>
        </p:nvSpPr>
        <p:spPr>
          <a:xfrm>
            <a:off x="672047" y="616901"/>
            <a:ext cx="16943906"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2.3 Progressions</a:t>
            </a:r>
          </a:p>
        </p:txBody>
      </p:sp>
      <p:pic>
        <p:nvPicPr>
          <p:cNvPr id="94" name="Capture d’écran 2024-01-26 à 16.30.13.png" descr="Capture d’écran 2024-01-26 à 16.30.13.png"/>
          <p:cNvPicPr>
            <a:picLocks noChangeAspect="1"/>
          </p:cNvPicPr>
          <p:nvPr/>
        </p:nvPicPr>
        <p:blipFill>
          <a:blip r:embed="rId2"/>
          <a:stretch>
            <a:fillRect/>
          </a:stretch>
        </p:blipFill>
        <p:spPr>
          <a:xfrm>
            <a:off x="162955" y="2339605"/>
            <a:ext cx="17962090" cy="5861790"/>
          </a:xfrm>
          <a:prstGeom prst="rect">
            <a:avLst/>
          </a:prstGeom>
          <a:ln w="12700">
            <a:miter lim="400000"/>
          </a:ln>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Box 2"/>
          <p:cNvSpPr txBox="1"/>
          <p:nvPr/>
        </p:nvSpPr>
        <p:spPr>
          <a:xfrm>
            <a:off x="672047" y="616901"/>
            <a:ext cx="16943906"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2.4 Abstraction</a:t>
            </a:r>
          </a:p>
        </p:txBody>
      </p:sp>
      <p:sp>
        <p:nvSpPr>
          <p:cNvPr id="97" name="TextBox 3"/>
          <p:cNvSpPr txBox="1"/>
          <p:nvPr/>
        </p:nvSpPr>
        <p:spPr>
          <a:xfrm>
            <a:off x="672047" y="1916397"/>
            <a:ext cx="16941802" cy="47573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673100" indent="-673100">
              <a:lnSpc>
                <a:spcPts val="5600"/>
              </a:lnSpc>
              <a:spcBef>
                <a:spcPts val="3200"/>
              </a:spcBef>
              <a:buSzPct val="100000"/>
              <a:buChar char="—"/>
              <a:defRPr sz="4600"/>
            </a:pPr>
            <a:r>
              <a:t>A project described this way is an abstraction</a:t>
            </a:r>
            <a:endParaRPr sz="3900">
              <a:latin typeface="HelveticaNeue"/>
              <a:ea typeface="HelveticaNeue"/>
              <a:cs typeface="HelveticaNeue"/>
              <a:sym typeface="HelveticaNeue"/>
            </a:endParaRPr>
          </a:p>
          <a:p>
            <a:pPr marL="673100" indent="-673100">
              <a:lnSpc>
                <a:spcPts val="5600"/>
              </a:lnSpc>
              <a:spcBef>
                <a:spcPts val="3200"/>
              </a:spcBef>
              <a:buSzPct val="100000"/>
              <a:buChar char="—"/>
              <a:defRPr sz="4600"/>
            </a:pPr>
            <a:r>
              <a:t>Artistic work doesn’t divide into tidy boxes like this, real life is always messier</a:t>
            </a:r>
            <a:endParaRPr sz="3900">
              <a:latin typeface="HelveticaNeue"/>
              <a:ea typeface="HelveticaNeue"/>
              <a:cs typeface="HelveticaNeue"/>
              <a:sym typeface="HelveticaNeue"/>
            </a:endParaRPr>
          </a:p>
          <a:p>
            <a:pPr marL="673100" indent="-673100">
              <a:lnSpc>
                <a:spcPts val="5600"/>
              </a:lnSpc>
              <a:spcBef>
                <a:spcPts val="3200"/>
              </a:spcBef>
              <a:buSzPct val="100000"/>
              <a:buChar char="—"/>
              <a:defRPr sz="4600"/>
            </a:pPr>
            <a:r>
              <a:t>There can be multiple ways to describe the same project</a:t>
            </a:r>
            <a:endParaRPr sz="3900">
              <a:latin typeface="HelveticaNeue"/>
              <a:ea typeface="HelveticaNeue"/>
              <a:cs typeface="HelveticaNeue"/>
              <a:sym typeface="HelveticaNeue"/>
            </a:endParaRPr>
          </a:p>
          <a:p>
            <a:pPr marL="673100" indent="-673100">
              <a:lnSpc>
                <a:spcPts val="5600"/>
              </a:lnSpc>
              <a:spcBef>
                <a:spcPts val="3200"/>
              </a:spcBef>
              <a:buSzPct val="100000"/>
              <a:buChar char="—"/>
              <a:defRPr sz="4600"/>
            </a:pPr>
            <a:r>
              <a:t>Can use this to your advantage while writing an application</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Box 2"/>
          <p:cNvSpPr txBox="1"/>
          <p:nvPr/>
        </p:nvSpPr>
        <p:spPr>
          <a:xfrm>
            <a:off x="672047" y="616901"/>
            <a:ext cx="16943906"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2.5 Two examples</a:t>
            </a:r>
          </a:p>
        </p:txBody>
      </p:sp>
      <p:graphicFrame>
        <p:nvGraphicFramePr>
          <p:cNvPr id="100" name="Tableau 1"/>
          <p:cNvGraphicFramePr/>
          <p:nvPr/>
        </p:nvGraphicFramePr>
        <p:xfrm>
          <a:off x="673100" y="2006600"/>
          <a:ext cx="16891000" cy="7620000"/>
        </p:xfrm>
        <a:graphic>
          <a:graphicData uri="http://schemas.openxmlformats.org/drawingml/2006/table">
            <a:tbl>
              <a:tblPr>
                <a:tableStyleId>{4C3C2611-4C71-4FC5-86AE-919BDF0F9419}</a:tableStyleId>
              </a:tblPr>
              <a:tblGrid>
                <a:gridCol w="3378200">
                  <a:extLst>
                    <a:ext uri="{9D8B030D-6E8A-4147-A177-3AD203B41FA5}">
                      <a16:colId xmlns:a16="http://schemas.microsoft.com/office/drawing/2014/main" val="20000"/>
                    </a:ext>
                  </a:extLst>
                </a:gridCol>
                <a:gridCol w="13512800">
                  <a:extLst>
                    <a:ext uri="{9D8B030D-6E8A-4147-A177-3AD203B41FA5}">
                      <a16:colId xmlns:a16="http://schemas.microsoft.com/office/drawing/2014/main" val="20001"/>
                    </a:ext>
                  </a:extLst>
                </a:gridCol>
              </a:tblGrid>
              <a:tr h="190500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​Activity​</a:t>
                      </a:r>
                    </a:p>
                  </a:txBody>
                  <a:tcPr marL="36000" marR="36000" marT="36000" marB="36000" horzOverflow="overflow">
                    <a:lnL w="12700">
                      <a:miter lim="400000"/>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006182"/>
                          </a:solidFill>
                          <a:latin typeface="Helvetica Neue Medium"/>
                          <a:ea typeface="Helvetica Neue Medium"/>
                          <a:cs typeface="Helvetica Neue Medium"/>
                          <a:sym typeface="Helvetica Neue Medium"/>
                        </a:rPr>
                        <a:t>Fundraising workshop for artists without (much) experience applying for Grants</a:t>
                      </a:r>
                    </a:p>
                  </a:txBody>
                  <a:tcPr marL="36000" marR="36000" marT="36000" marB="36000" horzOverflow="overflow">
                    <a:lnL w="10800">
                      <a:solidFill>
                        <a:srgbClr val="E64B23"/>
                      </a:solidFill>
                    </a:lnL>
                    <a:lnR w="12700">
                      <a:miter lim="400000"/>
                    </a:lnR>
                    <a:lnT w="12700">
                      <a:miter lim="400000"/>
                    </a:lnT>
                    <a:lnB w="10800">
                      <a:solidFill>
                        <a:srgbClr val="E64B23"/>
                      </a:solidFill>
                    </a:lnB>
                    <a:noFill/>
                  </a:tcPr>
                </a:tc>
                <a:extLst>
                  <a:ext uri="{0D108BD9-81ED-4DB2-BD59-A6C34878D82A}">
                    <a16:rowId xmlns:a16="http://schemas.microsoft.com/office/drawing/2014/main" val="10000"/>
                  </a:ext>
                </a:extLst>
              </a:tr>
              <a:tr h="190500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​Output</a:t>
                      </a: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sz="1800"/>
                      </a:pPr>
                      <a:r>
                        <a:rPr sz="2800">
                          <a:solidFill>
                            <a:srgbClr val="006182"/>
                          </a:solidFill>
                          <a:latin typeface="Helvetica Neue Medium"/>
                          <a:ea typeface="Helvetica Neue Medium"/>
                          <a:cs typeface="Helvetica Neue Medium"/>
                          <a:sym typeface="Helvetica Neue Medium"/>
                        </a:rPr>
                        <a:t>Around 50 artists have participated in the fundraising workshop and have a stronger understanding of how to apply for a grant to support an artistic project</a:t>
                      </a: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extLst>
                  <a:ext uri="{0D108BD9-81ED-4DB2-BD59-A6C34878D82A}">
                    <a16:rowId xmlns:a16="http://schemas.microsoft.com/office/drawing/2014/main" val="10001"/>
                  </a:ext>
                </a:extLst>
              </a:tr>
              <a:tr h="190500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​Outcome​</a:t>
                      </a: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sz="1800"/>
                      </a:pPr>
                      <a:r>
                        <a:rPr sz="2800">
                          <a:solidFill>
                            <a:srgbClr val="006182"/>
                          </a:solidFill>
                          <a:latin typeface="Helvetica Neue Medium"/>
                          <a:ea typeface="Helvetica Neue Medium"/>
                          <a:cs typeface="Helvetica Neue Medium"/>
                          <a:sym typeface="Helvetica Neue Medium"/>
                        </a:rPr>
                        <a:t>Artists who participated are more likely to apply for and receive grants for their artistic projects</a:t>
                      </a: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extLst>
                  <a:ext uri="{0D108BD9-81ED-4DB2-BD59-A6C34878D82A}">
                    <a16:rowId xmlns:a16="http://schemas.microsoft.com/office/drawing/2014/main" val="10002"/>
                  </a:ext>
                </a:extLst>
              </a:tr>
              <a:tr h="190500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​Impact​</a:t>
                      </a:r>
                    </a:p>
                  </a:txBody>
                  <a:tcPr marL="36000" marR="36000" marT="36000" marB="36000" horzOverflow="overflow">
                    <a:lnL w="12700">
                      <a:miter lim="400000"/>
                    </a:lnL>
                    <a:lnR w="10800">
                      <a:solidFill>
                        <a:srgbClr val="E64B23"/>
                      </a:solidFill>
                    </a:lnR>
                    <a:lnT w="10800">
                      <a:solidFill>
                        <a:srgbClr val="E64B23"/>
                      </a:solidFill>
                    </a:lnT>
                    <a:lnB w="12700">
                      <a:miter lim="400000"/>
                    </a:lnB>
                    <a:noFill/>
                  </a:tcPr>
                </a:tc>
                <a:tc>
                  <a:txBody>
                    <a:bodyPr/>
                    <a:lstStyle/>
                    <a:p>
                      <a:pPr marL="63500">
                        <a:spcBef>
                          <a:spcPts val="0"/>
                        </a:spcBef>
                        <a:defRPr sz="1800"/>
                      </a:pPr>
                      <a:r>
                        <a:rPr sz="2800">
                          <a:solidFill>
                            <a:srgbClr val="006182"/>
                          </a:solidFill>
                          <a:latin typeface="Helvetica Neue Medium"/>
                          <a:ea typeface="Helvetica Neue Medium"/>
                          <a:cs typeface="Helvetica Neue Medium"/>
                          <a:sym typeface="Helvetica Neue Medium"/>
                        </a:rPr>
                        <a:t>There is more accessibility to resources for artists, and resources are distributed more fairly</a:t>
                      </a:r>
                    </a:p>
                  </a:txBody>
                  <a:tcPr marL="36000" marR="36000" marT="36000" marB="36000" horzOverflow="overflow">
                    <a:lnL w="10800">
                      <a:solidFill>
                        <a:srgbClr val="E64B23"/>
                      </a:solidFill>
                    </a:lnL>
                    <a:lnR w="12700">
                      <a:miter lim="400000"/>
                    </a:lnR>
                    <a:lnT w="10800">
                      <a:solidFill>
                        <a:srgbClr val="E64B23"/>
                      </a:solidFill>
                    </a:lnT>
                    <a:lnB w="12700">
                      <a:miter lim="400000"/>
                    </a:lnB>
                    <a:noFill/>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2"/>
          <p:cNvSpPr txBox="1"/>
          <p:nvPr/>
        </p:nvSpPr>
        <p:spPr>
          <a:xfrm>
            <a:off x="672047" y="616901"/>
            <a:ext cx="16943906"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Breaking the Ice exercise</a:t>
            </a:r>
          </a:p>
        </p:txBody>
      </p:sp>
      <p:sp>
        <p:nvSpPr>
          <p:cNvPr id="51" name="TextBox 3"/>
          <p:cNvSpPr txBox="1"/>
          <p:nvPr/>
        </p:nvSpPr>
        <p:spPr>
          <a:xfrm>
            <a:off x="672047" y="1916396"/>
            <a:ext cx="17112203" cy="72997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673100" indent="-673100">
              <a:lnSpc>
                <a:spcPts val="5600"/>
              </a:lnSpc>
              <a:spcBef>
                <a:spcPts val="3200"/>
              </a:spcBef>
              <a:buSzPct val="100000"/>
              <a:buChar char="—"/>
              <a:defRPr sz="4600">
                <a:latin typeface="Helvetica Neue Medium"/>
                <a:ea typeface="Helvetica Neue Medium"/>
                <a:cs typeface="Helvetica Neue Medium"/>
                <a:sym typeface="Helvetica Neue Medium"/>
              </a:defRPr>
            </a:pPr>
            <a:r>
              <a:t>What media and materials do you use in your work and why?  </a:t>
            </a:r>
          </a:p>
          <a:p>
            <a:pPr marL="673100" indent="-673100">
              <a:lnSpc>
                <a:spcPts val="5600"/>
              </a:lnSpc>
              <a:spcBef>
                <a:spcPts val="3200"/>
              </a:spcBef>
              <a:buSzPct val="100000"/>
              <a:buChar char="—"/>
              <a:defRPr sz="4600">
                <a:latin typeface="Helvetica Neue Medium"/>
                <a:ea typeface="Helvetica Neue Medium"/>
                <a:cs typeface="Helvetica Neue Medium"/>
                <a:sym typeface="Helvetica Neue Medium"/>
              </a:defRPr>
            </a:pPr>
            <a:r>
              <a:t>What are the themes that you express in your artistic work?  </a:t>
            </a:r>
          </a:p>
          <a:p>
            <a:pPr marL="673100" indent="-673100">
              <a:lnSpc>
                <a:spcPts val="5600"/>
              </a:lnSpc>
              <a:spcBef>
                <a:spcPts val="3200"/>
              </a:spcBef>
              <a:buSzPct val="100000"/>
              <a:buChar char="—"/>
              <a:defRPr sz="4600">
                <a:latin typeface="Helvetica Neue Medium"/>
                <a:ea typeface="Helvetica Neue Medium"/>
                <a:cs typeface="Helvetica Neue Medium"/>
                <a:sym typeface="Helvetica Neue Medium"/>
              </a:defRPr>
            </a:pPr>
            <a:r>
              <a:t>What is the meaning of your artistic work in your context? </a:t>
            </a:r>
          </a:p>
          <a:p>
            <a:pPr marL="673100" indent="-673100">
              <a:lnSpc>
                <a:spcPts val="5600"/>
              </a:lnSpc>
              <a:spcBef>
                <a:spcPts val="3200"/>
              </a:spcBef>
              <a:buSzPct val="100000"/>
              <a:buChar char="—"/>
              <a:defRPr sz="4600">
                <a:latin typeface="Helvetica Neue Medium"/>
                <a:ea typeface="Helvetica Neue Medium"/>
                <a:cs typeface="Helvetica Neue Medium"/>
                <a:sym typeface="Helvetica Neue Medium"/>
              </a:defRPr>
            </a:pPr>
            <a:r>
              <a:t>What are the key moments of your artistic story that have led you to this moment?</a:t>
            </a:r>
          </a:p>
          <a:p>
            <a:pPr marL="673100" indent="-673100">
              <a:lnSpc>
                <a:spcPts val="5600"/>
              </a:lnSpc>
              <a:spcBef>
                <a:spcPts val="3200"/>
              </a:spcBef>
              <a:buSzPct val="100000"/>
              <a:buChar char="—"/>
              <a:defRPr sz="4600">
                <a:latin typeface="Helvetica Neue Medium"/>
                <a:ea typeface="Helvetica Neue Medium"/>
                <a:cs typeface="Helvetica Neue Medium"/>
                <a:sym typeface="Helvetica Neue Medium"/>
              </a:defRPr>
            </a:pPr>
            <a:r>
              <a:t>What has been your experience applying for funding up until now?</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Box 2"/>
          <p:cNvSpPr txBox="1"/>
          <p:nvPr/>
        </p:nvSpPr>
        <p:spPr>
          <a:xfrm>
            <a:off x="672047" y="616901"/>
            <a:ext cx="16943906"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2.5 Two examples</a:t>
            </a:r>
          </a:p>
        </p:txBody>
      </p:sp>
      <p:graphicFrame>
        <p:nvGraphicFramePr>
          <p:cNvPr id="103" name="Tableau 1"/>
          <p:cNvGraphicFramePr/>
          <p:nvPr/>
        </p:nvGraphicFramePr>
        <p:xfrm>
          <a:off x="673100" y="2006600"/>
          <a:ext cx="16891000" cy="7620000"/>
        </p:xfrm>
        <a:graphic>
          <a:graphicData uri="http://schemas.openxmlformats.org/drawingml/2006/table">
            <a:tbl>
              <a:tblPr>
                <a:tableStyleId>{4C3C2611-4C71-4FC5-86AE-919BDF0F9419}</a:tableStyleId>
              </a:tblPr>
              <a:tblGrid>
                <a:gridCol w="3378200">
                  <a:extLst>
                    <a:ext uri="{9D8B030D-6E8A-4147-A177-3AD203B41FA5}">
                      <a16:colId xmlns:a16="http://schemas.microsoft.com/office/drawing/2014/main" val="20000"/>
                    </a:ext>
                  </a:extLst>
                </a:gridCol>
                <a:gridCol w="13512800">
                  <a:extLst>
                    <a:ext uri="{9D8B030D-6E8A-4147-A177-3AD203B41FA5}">
                      <a16:colId xmlns:a16="http://schemas.microsoft.com/office/drawing/2014/main" val="20001"/>
                    </a:ext>
                  </a:extLst>
                </a:gridCol>
              </a:tblGrid>
              <a:tr h="190500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​Activity​</a:t>
                      </a:r>
                    </a:p>
                  </a:txBody>
                  <a:tcPr marL="36000" marR="36000" marT="36000" marB="36000" horzOverflow="overflow">
                    <a:lnL w="12700">
                      <a:miter lim="400000"/>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006182"/>
                          </a:solidFill>
                          <a:latin typeface="Helvetica Neue Medium"/>
                          <a:ea typeface="Helvetica Neue Medium"/>
                          <a:cs typeface="Helvetica Neue Medium"/>
                          <a:sym typeface="Helvetica Neue Medium"/>
                        </a:rPr>
                        <a:t>Exhibition of work by young artists relating to the environment. During the exhibition there will be a series of workshops bringing together different local voices to tell their stories about the effects of climate change </a:t>
                      </a:r>
                    </a:p>
                  </a:txBody>
                  <a:tcPr marL="36000" marR="36000" marT="36000" marB="36000" horzOverflow="overflow">
                    <a:lnL w="10800">
                      <a:solidFill>
                        <a:srgbClr val="E64B23"/>
                      </a:solidFill>
                    </a:lnL>
                    <a:lnR w="12700">
                      <a:miter lim="400000"/>
                    </a:lnR>
                    <a:lnT w="12700">
                      <a:miter lim="400000"/>
                    </a:lnT>
                    <a:lnB w="10800">
                      <a:solidFill>
                        <a:srgbClr val="E64B23"/>
                      </a:solidFill>
                    </a:lnB>
                    <a:noFill/>
                  </a:tcPr>
                </a:tc>
                <a:extLst>
                  <a:ext uri="{0D108BD9-81ED-4DB2-BD59-A6C34878D82A}">
                    <a16:rowId xmlns:a16="http://schemas.microsoft.com/office/drawing/2014/main" val="10000"/>
                  </a:ext>
                </a:extLst>
              </a:tr>
              <a:tr h="190500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​Output</a:t>
                      </a: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sz="1800"/>
                      </a:pPr>
                      <a:r>
                        <a:rPr sz="2800">
                          <a:solidFill>
                            <a:srgbClr val="006182"/>
                          </a:solidFill>
                          <a:latin typeface="Helvetica Neue Medium"/>
                          <a:ea typeface="Helvetica Neue Medium"/>
                          <a:cs typeface="Helvetica Neue Medium"/>
                          <a:sym typeface="Helvetica Neue Medium"/>
                        </a:rPr>
                        <a:t>At least 100 people of different ages from the local area have participated in workshops and talks, and at least 10 participating artists have shown their work</a:t>
                      </a: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extLst>
                  <a:ext uri="{0D108BD9-81ED-4DB2-BD59-A6C34878D82A}">
                    <a16:rowId xmlns:a16="http://schemas.microsoft.com/office/drawing/2014/main" val="10001"/>
                  </a:ext>
                </a:extLst>
              </a:tr>
              <a:tr h="190500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​Outcome​</a:t>
                      </a: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sz="1800"/>
                      </a:pPr>
                      <a:r>
                        <a:rPr sz="2800">
                          <a:solidFill>
                            <a:srgbClr val="006182"/>
                          </a:solidFill>
                          <a:latin typeface="Helvetica Neue Medium"/>
                          <a:ea typeface="Helvetica Neue Medium"/>
                          <a:cs typeface="Helvetica Neue Medium"/>
                          <a:sym typeface="Helvetica Neue Medium"/>
                        </a:rPr>
                        <a:t>Nuanced and locally rooted discussions about the impact of climate change on the lives of people in the area. People feel empowered to speak up and demand more sustainable policies </a:t>
                      </a: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extLst>
                  <a:ext uri="{0D108BD9-81ED-4DB2-BD59-A6C34878D82A}">
                    <a16:rowId xmlns:a16="http://schemas.microsoft.com/office/drawing/2014/main" val="10002"/>
                  </a:ext>
                </a:extLst>
              </a:tr>
              <a:tr h="190500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​Impact​</a:t>
                      </a:r>
                    </a:p>
                  </a:txBody>
                  <a:tcPr marL="36000" marR="36000" marT="36000" marB="36000" horzOverflow="overflow">
                    <a:lnL w="12700">
                      <a:miter lim="400000"/>
                    </a:lnL>
                    <a:lnR w="10800">
                      <a:solidFill>
                        <a:srgbClr val="E64B23"/>
                      </a:solidFill>
                    </a:lnR>
                    <a:lnT w="10800">
                      <a:solidFill>
                        <a:srgbClr val="E64B23"/>
                      </a:solidFill>
                    </a:lnT>
                    <a:lnB w="12700">
                      <a:miter lim="400000"/>
                    </a:lnB>
                    <a:noFill/>
                  </a:tcPr>
                </a:tc>
                <a:tc>
                  <a:txBody>
                    <a:bodyPr/>
                    <a:lstStyle/>
                    <a:p>
                      <a:pPr marL="63500">
                        <a:spcBef>
                          <a:spcPts val="0"/>
                        </a:spcBef>
                        <a:defRPr sz="1800"/>
                      </a:pPr>
                      <a:r>
                        <a:rPr sz="2800">
                          <a:solidFill>
                            <a:srgbClr val="006182"/>
                          </a:solidFill>
                          <a:latin typeface="Helvetica Neue Medium"/>
                          <a:ea typeface="Helvetica Neue Medium"/>
                          <a:cs typeface="Helvetica Neue Medium"/>
                          <a:sym typeface="Helvetica Neue Medium"/>
                        </a:rPr>
                        <a:t>Local citizens have a stronger voice in fighting climate change, more sustainable policies implemented</a:t>
                      </a:r>
                    </a:p>
                  </a:txBody>
                  <a:tcPr marL="36000" marR="36000" marT="36000" marB="36000" horzOverflow="overflow">
                    <a:lnL w="10800">
                      <a:solidFill>
                        <a:srgbClr val="E64B23"/>
                      </a:solidFill>
                    </a:lnL>
                    <a:lnR w="12700">
                      <a:miter lim="400000"/>
                    </a:lnR>
                    <a:lnT w="10800">
                      <a:solidFill>
                        <a:srgbClr val="E64B23"/>
                      </a:solidFill>
                    </a:lnT>
                    <a:lnB w="12700">
                      <a:miter lim="400000"/>
                    </a:lnB>
                    <a:noFill/>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Box 2"/>
          <p:cNvSpPr txBox="1"/>
          <p:nvPr/>
        </p:nvSpPr>
        <p:spPr>
          <a:xfrm>
            <a:off x="672047" y="616901"/>
            <a:ext cx="16943906"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2.6 Assumptions</a:t>
            </a:r>
          </a:p>
        </p:txBody>
      </p:sp>
      <p:sp>
        <p:nvSpPr>
          <p:cNvPr id="106" name="TextBox 3"/>
          <p:cNvSpPr txBox="1"/>
          <p:nvPr/>
        </p:nvSpPr>
        <p:spPr>
          <a:xfrm>
            <a:off x="672047" y="8178287"/>
            <a:ext cx="16943906" cy="14045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spAutoFit/>
          </a:bodyPr>
          <a:lstStyle>
            <a:lvl1pPr>
              <a:lnSpc>
                <a:spcPts val="5600"/>
              </a:lnSpc>
              <a:spcBef>
                <a:spcPts val="3200"/>
              </a:spcBef>
              <a:defRPr sz="4600"/>
            </a:lvl1pPr>
          </a:lstStyle>
          <a:p>
            <a:r>
              <a:t>The jumps between levels need to be realistic – think about what you assume</a:t>
            </a:r>
          </a:p>
        </p:txBody>
      </p:sp>
      <p:pic>
        <p:nvPicPr>
          <p:cNvPr id="107" name="Capture d’écran 2024-01-26 à 16.30.29.png" descr="Capture d’écran 2024-01-26 à 16.30.29.png"/>
          <p:cNvPicPr>
            <a:picLocks noChangeAspect="1"/>
          </p:cNvPicPr>
          <p:nvPr/>
        </p:nvPicPr>
        <p:blipFill>
          <a:blip r:embed="rId2"/>
          <a:srcRect t="128" b="128"/>
          <a:stretch>
            <a:fillRect/>
          </a:stretch>
        </p:blipFill>
        <p:spPr>
          <a:xfrm>
            <a:off x="162955" y="2339605"/>
            <a:ext cx="17962090" cy="5861790"/>
          </a:xfrm>
          <a:prstGeom prst="rect">
            <a:avLst/>
          </a:prstGeom>
          <a:ln w="12700">
            <a:miter lim="400000"/>
          </a:ln>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extBox 2"/>
          <p:cNvSpPr txBox="1"/>
          <p:nvPr/>
        </p:nvSpPr>
        <p:spPr>
          <a:xfrm>
            <a:off x="672047" y="616901"/>
            <a:ext cx="16943906"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2.6 Assumptions</a:t>
            </a:r>
          </a:p>
        </p:txBody>
      </p:sp>
      <p:graphicFrame>
        <p:nvGraphicFramePr>
          <p:cNvPr id="110" name="Tableau 1"/>
          <p:cNvGraphicFramePr/>
          <p:nvPr/>
        </p:nvGraphicFramePr>
        <p:xfrm>
          <a:off x="673100" y="2006600"/>
          <a:ext cx="16891000" cy="7670800"/>
        </p:xfrm>
        <a:graphic>
          <a:graphicData uri="http://schemas.openxmlformats.org/drawingml/2006/table">
            <a:tbl>
              <a:tblPr>
                <a:tableStyleId>{4C3C2611-4C71-4FC5-86AE-919BDF0F9419}</a:tableStyleId>
              </a:tblPr>
              <a:tblGrid>
                <a:gridCol w="2235200">
                  <a:extLst>
                    <a:ext uri="{9D8B030D-6E8A-4147-A177-3AD203B41FA5}">
                      <a16:colId xmlns:a16="http://schemas.microsoft.com/office/drawing/2014/main" val="20000"/>
                    </a:ext>
                  </a:extLst>
                </a:gridCol>
                <a:gridCol w="8280400">
                  <a:extLst>
                    <a:ext uri="{9D8B030D-6E8A-4147-A177-3AD203B41FA5}">
                      <a16:colId xmlns:a16="http://schemas.microsoft.com/office/drawing/2014/main" val="20001"/>
                    </a:ext>
                  </a:extLst>
                </a:gridCol>
                <a:gridCol w="6375400">
                  <a:extLst>
                    <a:ext uri="{9D8B030D-6E8A-4147-A177-3AD203B41FA5}">
                      <a16:colId xmlns:a16="http://schemas.microsoft.com/office/drawing/2014/main" val="20002"/>
                    </a:ext>
                  </a:extLst>
                </a:gridCol>
              </a:tblGrid>
              <a:tr h="762000">
                <a:tc>
                  <a:txBody>
                    <a:bodyPr/>
                    <a:lstStyle/>
                    <a:p>
                      <a:pPr marL="63500">
                        <a:spcBef>
                          <a:spcPts val="0"/>
                        </a:spcBef>
                        <a:defRPr>
                          <a:solidFill>
                            <a:srgbClr val="E64A22"/>
                          </a:solidFill>
                          <a:latin typeface="Helvetica Neue Medium"/>
                          <a:ea typeface="Helvetica Neue Medium"/>
                          <a:cs typeface="Helvetica Neue Medium"/>
                          <a:sym typeface="Helvetica Neue Medium"/>
                        </a:defRPr>
                      </a:pPr>
                      <a:endParaRPr/>
                    </a:p>
                  </a:txBody>
                  <a:tcPr marL="36000" marR="36000" marT="36000" marB="36000" horzOverflow="overflow">
                    <a:lnL w="12700">
                      <a:miter lim="400000"/>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Summary</a:t>
                      </a:r>
                    </a:p>
                  </a:txBody>
                  <a:tcPr marL="36000" marR="36000" marT="36000" marB="36000" horzOverflow="overflow">
                    <a:lnL w="10800">
                      <a:solidFill>
                        <a:srgbClr val="E64B23"/>
                      </a:solidFill>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Assumptions</a:t>
                      </a:r>
                    </a:p>
                  </a:txBody>
                  <a:tcPr marL="36000" marR="36000" marT="36000" marB="36000" horzOverflow="overflow">
                    <a:lnL w="10800">
                      <a:solidFill>
                        <a:srgbClr val="E64B23"/>
                      </a:solidFill>
                    </a:lnL>
                    <a:lnR w="12700">
                      <a:miter lim="400000"/>
                    </a:lnR>
                    <a:lnT w="12700">
                      <a:miter lim="400000"/>
                    </a:lnT>
                    <a:lnB w="10800">
                      <a:solidFill>
                        <a:srgbClr val="E64B23"/>
                      </a:solidFill>
                    </a:lnB>
                    <a:noFill/>
                  </a:tcPr>
                </a:tc>
                <a:extLst>
                  <a:ext uri="{0D108BD9-81ED-4DB2-BD59-A6C34878D82A}">
                    <a16:rowId xmlns:a16="http://schemas.microsoft.com/office/drawing/2014/main" val="10000"/>
                  </a:ext>
                </a:extLst>
              </a:tr>
              <a:tr h="863600">
                <a:tc rowSpan="2">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Activity</a:t>
                      </a: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rowSpan="2">
                  <a:txBody>
                    <a:bodyPr/>
                    <a:lstStyle/>
                    <a:p>
                      <a:pPr marL="63500" marR="127000">
                        <a:spcBef>
                          <a:spcPts val="0"/>
                        </a:spcBef>
                        <a:defRPr sz="1800"/>
                      </a:pPr>
                      <a:r>
                        <a:rPr sz="2400">
                          <a:solidFill>
                            <a:srgbClr val="006182"/>
                          </a:solidFill>
                          <a:latin typeface="Helvetica Neue Medium"/>
                          <a:ea typeface="Helvetica Neue Medium"/>
                          <a:cs typeface="Helvetica Neue Medium"/>
                          <a:sym typeface="Helvetica Neue Medium"/>
                        </a:rPr>
                        <a:t>Fundraising workshop for artists without much experience applying for grants</a:t>
                      </a: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rowSpan="3">
                  <a:txBody>
                    <a:bodyPr/>
                    <a:lstStyle/>
                    <a:p>
                      <a:pPr marL="63500" marR="127000">
                        <a:spcBef>
                          <a:spcPts val="0"/>
                        </a:spcBef>
                        <a:defRPr sz="2400">
                          <a:solidFill>
                            <a:srgbClr val="006182"/>
                          </a:solidFill>
                          <a:latin typeface="Helvetica Neue Medium"/>
                          <a:ea typeface="Helvetica Neue Medium"/>
                          <a:cs typeface="Helvetica Neue Medium"/>
                          <a:sym typeface="Helvetica Neue Medium"/>
                        </a:defRPr>
                      </a:pPr>
                      <a:r>
                        <a:t>Planned time and location of workshop are convenient for target group to attend</a:t>
                      </a:r>
                    </a:p>
                    <a:p>
                      <a:pPr marL="63500" marR="127000">
                        <a:spcBef>
                          <a:spcPts val="0"/>
                        </a:spcBef>
                        <a:defRPr sz="2400">
                          <a:solidFill>
                            <a:srgbClr val="006182"/>
                          </a:solidFill>
                          <a:latin typeface="Helvetica Neue Medium"/>
                          <a:ea typeface="Helvetica Neue Medium"/>
                          <a:cs typeface="Helvetica Neue Medium"/>
                          <a:sym typeface="Helvetica Neue Medium"/>
                        </a:defRPr>
                      </a:pPr>
                      <a:endParaRPr/>
                    </a:p>
                    <a:p>
                      <a:pPr marL="63500" marR="127000">
                        <a:spcBef>
                          <a:spcPts val="0"/>
                        </a:spcBef>
                        <a:defRPr sz="2400">
                          <a:solidFill>
                            <a:srgbClr val="006182"/>
                          </a:solidFill>
                          <a:latin typeface="Helvetica Neue Medium"/>
                          <a:ea typeface="Helvetica Neue Medium"/>
                          <a:cs typeface="Helvetica Neue Medium"/>
                          <a:sym typeface="Helvetica Neue Medium"/>
                        </a:defRPr>
                      </a:pPr>
                      <a:r>
                        <a:t>Workshop content is aligned with needs of participating artists</a:t>
                      </a: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extLst>
                  <a:ext uri="{0D108BD9-81ED-4DB2-BD59-A6C34878D82A}">
                    <a16:rowId xmlns:a16="http://schemas.microsoft.com/office/drawing/2014/main" val="10001"/>
                  </a:ext>
                </a:extLst>
              </a:tr>
              <a:tr h="863600">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863600">
                <a:tc rowSpan="2">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Output</a:t>
                      </a: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rowSpan="2">
                  <a:txBody>
                    <a:bodyPr/>
                    <a:lstStyle/>
                    <a:p>
                      <a:pPr marL="63500" marR="127000">
                        <a:spcBef>
                          <a:spcPts val="0"/>
                        </a:spcBef>
                        <a:defRPr sz="1800"/>
                      </a:pPr>
                      <a:r>
                        <a:rPr sz="2400">
                          <a:solidFill>
                            <a:srgbClr val="006182"/>
                          </a:solidFill>
                          <a:latin typeface="Helvetica Neue Medium"/>
                          <a:ea typeface="Helvetica Neue Medium"/>
                          <a:cs typeface="Helvetica Neue Medium"/>
                          <a:sym typeface="Helvetica Neue Medium"/>
                        </a:rPr>
                        <a:t>Around 50 artists have participated in the fundraising workshop and have a stronger understanding of how to apply for a grant to support an artistic project</a:t>
                      </a: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vMerge="1">
                  <a:txBody>
                    <a:bodyPr/>
                    <a:lstStyle/>
                    <a:p>
                      <a:endParaRPr lang="en-US"/>
                    </a:p>
                  </a:txBody>
                  <a:tcPr/>
                </a:tc>
                <a:extLst>
                  <a:ext uri="{0D108BD9-81ED-4DB2-BD59-A6C34878D82A}">
                    <a16:rowId xmlns:a16="http://schemas.microsoft.com/office/drawing/2014/main" val="10003"/>
                  </a:ext>
                </a:extLst>
              </a:tr>
              <a:tr h="863600">
                <a:tc vMerge="1">
                  <a:txBody>
                    <a:bodyPr/>
                    <a:lstStyle/>
                    <a:p>
                      <a:endParaRPr lang="en-US"/>
                    </a:p>
                  </a:txBody>
                  <a:tcPr/>
                </a:tc>
                <a:tc vMerge="1">
                  <a:txBody>
                    <a:bodyPr/>
                    <a:lstStyle/>
                    <a:p>
                      <a:endParaRPr lang="en-US"/>
                    </a:p>
                  </a:txBody>
                  <a:tcPr/>
                </a:tc>
                <a:tc rowSpan="2">
                  <a:txBody>
                    <a:bodyPr/>
                    <a:lstStyle/>
                    <a:p>
                      <a:pPr marL="63500" marR="127000">
                        <a:spcBef>
                          <a:spcPts val="0"/>
                        </a:spcBef>
                        <a:defRPr sz="1800"/>
                      </a:pPr>
                      <a:r>
                        <a:rPr sz="2400">
                          <a:solidFill>
                            <a:srgbClr val="006182"/>
                          </a:solidFill>
                          <a:latin typeface="Helvetica Neue Medium"/>
                          <a:ea typeface="Helvetica Neue Medium"/>
                          <a:cs typeface="Helvetica Neue Medium"/>
                          <a:sym typeface="Helvetica Neue Medium"/>
                        </a:rPr>
                        <a:t>Participants are able to put the skills into practice following the workshop  </a:t>
                      </a: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extLst>
                  <a:ext uri="{0D108BD9-81ED-4DB2-BD59-A6C34878D82A}">
                    <a16:rowId xmlns:a16="http://schemas.microsoft.com/office/drawing/2014/main" val="10004"/>
                  </a:ext>
                </a:extLst>
              </a:tr>
              <a:tr h="863600">
                <a:tc rowSpan="2">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Outcome</a:t>
                      </a: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rowSpan="2">
                  <a:txBody>
                    <a:bodyPr/>
                    <a:lstStyle/>
                    <a:p>
                      <a:pPr marL="63500" marR="127000">
                        <a:spcBef>
                          <a:spcPts val="0"/>
                        </a:spcBef>
                        <a:defRPr sz="1800"/>
                      </a:pPr>
                      <a:r>
                        <a:rPr sz="2400">
                          <a:solidFill>
                            <a:srgbClr val="006182"/>
                          </a:solidFill>
                          <a:latin typeface="Helvetica Neue Medium"/>
                          <a:ea typeface="Helvetica Neue Medium"/>
                          <a:cs typeface="Helvetica Neue Medium"/>
                          <a:sym typeface="Helvetica Neue Medium"/>
                        </a:rPr>
                        <a:t>Participants are more likely to apply for and receive grants for their artistic projects</a:t>
                      </a: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vMerge="1">
                  <a:txBody>
                    <a:bodyPr/>
                    <a:lstStyle/>
                    <a:p>
                      <a:endParaRPr lang="en-US"/>
                    </a:p>
                  </a:txBody>
                  <a:tcPr/>
                </a:tc>
                <a:extLst>
                  <a:ext uri="{0D108BD9-81ED-4DB2-BD59-A6C34878D82A}">
                    <a16:rowId xmlns:a16="http://schemas.microsoft.com/office/drawing/2014/main" val="10005"/>
                  </a:ext>
                </a:extLst>
              </a:tr>
              <a:tr h="863600">
                <a:tc vMerge="1">
                  <a:txBody>
                    <a:bodyPr/>
                    <a:lstStyle/>
                    <a:p>
                      <a:endParaRPr lang="en-US"/>
                    </a:p>
                  </a:txBody>
                  <a:tcPr/>
                </a:tc>
                <a:tc vMerge="1">
                  <a:txBody>
                    <a:bodyPr/>
                    <a:lstStyle/>
                    <a:p>
                      <a:endParaRPr lang="en-US"/>
                    </a:p>
                  </a:txBody>
                  <a:tcPr/>
                </a:tc>
                <a:tc rowSpan="3">
                  <a:txBody>
                    <a:bodyPr/>
                    <a:lstStyle/>
                    <a:p>
                      <a:pPr marL="63500" marR="127000">
                        <a:spcBef>
                          <a:spcPts val="0"/>
                        </a:spcBef>
                        <a:defRPr sz="1800"/>
                      </a:pPr>
                      <a:r>
                        <a:rPr sz="2400">
                          <a:solidFill>
                            <a:srgbClr val="006182"/>
                          </a:solidFill>
                          <a:latin typeface="Helvetica Neue Medium"/>
                          <a:ea typeface="Helvetica Neue Medium"/>
                          <a:cs typeface="Helvetica Neue Medium"/>
                          <a:sym typeface="Helvetica Neue Medium"/>
                        </a:rPr>
                        <a:t>Lack of technical application-writing skills is a major factor in the lack of equal access to grants</a:t>
                      </a:r>
                    </a:p>
                  </a:txBody>
                  <a:tcPr marL="36000" marR="36000" marT="36000" marB="36000" horzOverflow="overflow">
                    <a:lnL w="10800">
                      <a:solidFill>
                        <a:srgbClr val="E64B23"/>
                      </a:solidFill>
                    </a:lnL>
                    <a:lnR w="12700">
                      <a:miter lim="400000"/>
                    </a:lnR>
                    <a:lnT w="10800">
                      <a:solidFill>
                        <a:srgbClr val="E64B23"/>
                      </a:solidFill>
                    </a:lnT>
                    <a:lnB w="12700">
                      <a:miter lim="400000"/>
                    </a:lnB>
                    <a:noFill/>
                  </a:tcPr>
                </a:tc>
                <a:extLst>
                  <a:ext uri="{0D108BD9-81ED-4DB2-BD59-A6C34878D82A}">
                    <a16:rowId xmlns:a16="http://schemas.microsoft.com/office/drawing/2014/main" val="10006"/>
                  </a:ext>
                </a:extLst>
              </a:tr>
              <a:tr h="863600">
                <a:tc rowSpan="2">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Impact</a:t>
                      </a:r>
                    </a:p>
                  </a:txBody>
                  <a:tcPr marL="36000" marR="36000" marT="36000" marB="36000" horzOverflow="overflow">
                    <a:lnL w="12700">
                      <a:miter lim="400000"/>
                    </a:lnL>
                    <a:lnR w="10800">
                      <a:solidFill>
                        <a:srgbClr val="E64B23"/>
                      </a:solidFill>
                    </a:lnR>
                    <a:lnT w="10800">
                      <a:solidFill>
                        <a:srgbClr val="E64B23"/>
                      </a:solidFill>
                    </a:lnT>
                    <a:lnB w="12700">
                      <a:miter lim="400000"/>
                    </a:lnB>
                    <a:noFill/>
                  </a:tcPr>
                </a:tc>
                <a:tc rowSpan="2">
                  <a:txBody>
                    <a:bodyPr/>
                    <a:lstStyle/>
                    <a:p>
                      <a:pPr marL="63500" marR="127000">
                        <a:spcBef>
                          <a:spcPts val="0"/>
                        </a:spcBef>
                        <a:defRPr sz="2400">
                          <a:solidFill>
                            <a:srgbClr val="006182"/>
                          </a:solidFill>
                          <a:latin typeface="Helvetica Neue Medium"/>
                          <a:ea typeface="Helvetica Neue Medium"/>
                          <a:cs typeface="Helvetica Neue Medium"/>
                          <a:sym typeface="Helvetica Neue Medium"/>
                        </a:defRPr>
                      </a:pPr>
                      <a:r>
                        <a:t>Improved access to grants for artists without much prior experience</a:t>
                      </a:r>
                    </a:p>
                  </a:txBody>
                  <a:tcPr marL="36000" marR="36000" marT="36000" marB="36000" horzOverflow="overflow">
                    <a:lnL w="10800">
                      <a:solidFill>
                        <a:srgbClr val="E64B23"/>
                      </a:solidFill>
                    </a:lnL>
                    <a:lnR w="10800">
                      <a:solidFill>
                        <a:srgbClr val="E64B23"/>
                      </a:solidFill>
                    </a:lnR>
                    <a:lnT w="10800">
                      <a:solidFill>
                        <a:srgbClr val="E64B23"/>
                      </a:solidFill>
                    </a:lnT>
                    <a:lnB w="12700">
                      <a:miter lim="400000"/>
                    </a:lnB>
                    <a:noFill/>
                  </a:tcPr>
                </a:tc>
                <a:tc vMerge="1">
                  <a:txBody>
                    <a:bodyPr/>
                    <a:lstStyle/>
                    <a:p>
                      <a:endParaRPr lang="en-US"/>
                    </a:p>
                  </a:txBody>
                  <a:tcPr/>
                </a:tc>
                <a:extLst>
                  <a:ext uri="{0D108BD9-81ED-4DB2-BD59-A6C34878D82A}">
                    <a16:rowId xmlns:a16="http://schemas.microsoft.com/office/drawing/2014/main" val="10007"/>
                  </a:ext>
                </a:extLst>
              </a:tr>
              <a:tr h="863600">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8"/>
                  </a:ext>
                </a:extLst>
              </a:tr>
            </a:tbl>
          </a:graphicData>
        </a:graphic>
      </p:graphicFrame>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Box 2"/>
          <p:cNvSpPr txBox="1"/>
          <p:nvPr/>
        </p:nvSpPr>
        <p:spPr>
          <a:xfrm>
            <a:off x="672047" y="616901"/>
            <a:ext cx="16943906"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2.6 Assumptions</a:t>
            </a:r>
          </a:p>
        </p:txBody>
      </p:sp>
      <p:graphicFrame>
        <p:nvGraphicFramePr>
          <p:cNvPr id="113" name="Tableau 1"/>
          <p:cNvGraphicFramePr/>
          <p:nvPr/>
        </p:nvGraphicFramePr>
        <p:xfrm>
          <a:off x="673100" y="2006600"/>
          <a:ext cx="16891000" cy="7670800"/>
        </p:xfrm>
        <a:graphic>
          <a:graphicData uri="http://schemas.openxmlformats.org/drawingml/2006/table">
            <a:tbl>
              <a:tblPr>
                <a:tableStyleId>{4C3C2611-4C71-4FC5-86AE-919BDF0F9419}</a:tableStyleId>
              </a:tblPr>
              <a:tblGrid>
                <a:gridCol w="2235200">
                  <a:extLst>
                    <a:ext uri="{9D8B030D-6E8A-4147-A177-3AD203B41FA5}">
                      <a16:colId xmlns:a16="http://schemas.microsoft.com/office/drawing/2014/main" val="20000"/>
                    </a:ext>
                  </a:extLst>
                </a:gridCol>
                <a:gridCol w="8280400">
                  <a:extLst>
                    <a:ext uri="{9D8B030D-6E8A-4147-A177-3AD203B41FA5}">
                      <a16:colId xmlns:a16="http://schemas.microsoft.com/office/drawing/2014/main" val="20001"/>
                    </a:ext>
                  </a:extLst>
                </a:gridCol>
                <a:gridCol w="6375400">
                  <a:extLst>
                    <a:ext uri="{9D8B030D-6E8A-4147-A177-3AD203B41FA5}">
                      <a16:colId xmlns:a16="http://schemas.microsoft.com/office/drawing/2014/main" val="20002"/>
                    </a:ext>
                  </a:extLst>
                </a:gridCol>
              </a:tblGrid>
              <a:tr h="762000">
                <a:tc>
                  <a:txBody>
                    <a:bodyPr/>
                    <a:lstStyle/>
                    <a:p>
                      <a:pPr marL="63500">
                        <a:spcBef>
                          <a:spcPts val="0"/>
                        </a:spcBef>
                        <a:defRPr>
                          <a:solidFill>
                            <a:srgbClr val="E64A22"/>
                          </a:solidFill>
                          <a:latin typeface="Helvetica Neue Medium"/>
                          <a:ea typeface="Helvetica Neue Medium"/>
                          <a:cs typeface="Helvetica Neue Medium"/>
                          <a:sym typeface="Helvetica Neue Medium"/>
                        </a:defRPr>
                      </a:pPr>
                      <a:endParaRPr/>
                    </a:p>
                  </a:txBody>
                  <a:tcPr marL="36000" marR="36000" marT="36000" marB="36000" horzOverflow="overflow">
                    <a:lnL w="12700">
                      <a:miter lim="400000"/>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Summary</a:t>
                      </a:r>
                    </a:p>
                  </a:txBody>
                  <a:tcPr marL="36000" marR="36000" marT="36000" marB="36000" horzOverflow="overflow">
                    <a:lnL w="10800">
                      <a:solidFill>
                        <a:srgbClr val="E64B23"/>
                      </a:solidFill>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Assumptions</a:t>
                      </a:r>
                    </a:p>
                  </a:txBody>
                  <a:tcPr marL="36000" marR="36000" marT="36000" marB="36000" horzOverflow="overflow">
                    <a:lnL w="10800">
                      <a:solidFill>
                        <a:srgbClr val="E64B23"/>
                      </a:solidFill>
                    </a:lnL>
                    <a:lnR w="12700">
                      <a:miter lim="400000"/>
                    </a:lnR>
                    <a:lnT w="12700">
                      <a:miter lim="400000"/>
                    </a:lnT>
                    <a:lnB w="10800">
                      <a:solidFill>
                        <a:srgbClr val="E64B23"/>
                      </a:solidFill>
                    </a:lnB>
                    <a:noFill/>
                  </a:tcPr>
                </a:tc>
                <a:extLst>
                  <a:ext uri="{0D108BD9-81ED-4DB2-BD59-A6C34878D82A}">
                    <a16:rowId xmlns:a16="http://schemas.microsoft.com/office/drawing/2014/main" val="10000"/>
                  </a:ext>
                </a:extLst>
              </a:tr>
              <a:tr h="863600">
                <a:tc rowSpan="2">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Activity</a:t>
                      </a: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rowSpan="2">
                  <a:txBody>
                    <a:bodyPr/>
                    <a:lstStyle/>
                    <a:p>
                      <a:pPr marL="63500" marR="127000">
                        <a:spcBef>
                          <a:spcPts val="0"/>
                        </a:spcBef>
                        <a:defRPr sz="1800"/>
                      </a:pPr>
                      <a:r>
                        <a:rPr sz="2400">
                          <a:solidFill>
                            <a:srgbClr val="006182"/>
                          </a:solidFill>
                          <a:latin typeface="Helvetica Neue Medium"/>
                          <a:ea typeface="Helvetica Neue Medium"/>
                          <a:cs typeface="Helvetica Neue Medium"/>
                          <a:sym typeface="Helvetica Neue Medium"/>
                        </a:rPr>
                        <a:t>Exhibition of work by young artists relating to the environment. During the exhibition there will be a series of workshops bringing together different local voices to tell their stories about the effects of climate change </a:t>
                      </a: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rowSpan="3">
                  <a:txBody>
                    <a:bodyPr/>
                    <a:lstStyle/>
                    <a:p>
                      <a:pPr marL="63500" marR="127000">
                        <a:spcBef>
                          <a:spcPts val="0"/>
                        </a:spcBef>
                        <a:defRPr sz="1800"/>
                      </a:pPr>
                      <a:r>
                        <a:rPr sz="2400">
                          <a:solidFill>
                            <a:srgbClr val="006182"/>
                          </a:solidFill>
                          <a:latin typeface="Helvetica Neue Medium"/>
                          <a:ea typeface="Helvetica Neue Medium"/>
                          <a:cs typeface="Helvetica Neue Medium"/>
                          <a:sym typeface="Helvetica Neue Medium"/>
                        </a:rPr>
                        <a:t>A wide section of local public are interested in sharing their stories regarding local impact of climate change enough to attend</a:t>
                      </a: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extLst>
                  <a:ext uri="{0D108BD9-81ED-4DB2-BD59-A6C34878D82A}">
                    <a16:rowId xmlns:a16="http://schemas.microsoft.com/office/drawing/2014/main" val="10001"/>
                  </a:ext>
                </a:extLst>
              </a:tr>
              <a:tr h="863600">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863600">
                <a:tc rowSpan="2">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Output</a:t>
                      </a: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rowSpan="2">
                  <a:txBody>
                    <a:bodyPr/>
                    <a:lstStyle/>
                    <a:p>
                      <a:pPr marL="63500" marR="127000">
                        <a:spcBef>
                          <a:spcPts val="0"/>
                        </a:spcBef>
                        <a:defRPr sz="1800"/>
                      </a:pPr>
                      <a:r>
                        <a:rPr sz="2400">
                          <a:solidFill>
                            <a:srgbClr val="006182"/>
                          </a:solidFill>
                          <a:latin typeface="Helvetica Neue Medium"/>
                          <a:ea typeface="Helvetica Neue Medium"/>
                          <a:cs typeface="Helvetica Neue Medium"/>
                          <a:sym typeface="Helvetica Neue Medium"/>
                        </a:rPr>
                        <a:t>At least 100 people of different ages from the local area have participated in workshops and talks, and at least 10 participating artists have shown their work locally</a:t>
                      </a: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vMerge="1">
                  <a:txBody>
                    <a:bodyPr/>
                    <a:lstStyle/>
                    <a:p>
                      <a:endParaRPr lang="en-US"/>
                    </a:p>
                  </a:txBody>
                  <a:tcPr/>
                </a:tc>
                <a:extLst>
                  <a:ext uri="{0D108BD9-81ED-4DB2-BD59-A6C34878D82A}">
                    <a16:rowId xmlns:a16="http://schemas.microsoft.com/office/drawing/2014/main" val="10003"/>
                  </a:ext>
                </a:extLst>
              </a:tr>
              <a:tr h="863600">
                <a:tc vMerge="1">
                  <a:txBody>
                    <a:bodyPr/>
                    <a:lstStyle/>
                    <a:p>
                      <a:endParaRPr lang="en-US"/>
                    </a:p>
                  </a:txBody>
                  <a:tcPr/>
                </a:tc>
                <a:tc vMerge="1">
                  <a:txBody>
                    <a:bodyPr/>
                    <a:lstStyle/>
                    <a:p>
                      <a:endParaRPr lang="en-US"/>
                    </a:p>
                  </a:txBody>
                  <a:tcPr/>
                </a:tc>
                <a:tc rowSpan="2">
                  <a:txBody>
                    <a:bodyPr/>
                    <a:lstStyle/>
                    <a:p>
                      <a:pPr marL="63500" marR="127000">
                        <a:spcBef>
                          <a:spcPts val="0"/>
                        </a:spcBef>
                        <a:defRPr sz="1800"/>
                      </a:pPr>
                      <a:r>
                        <a:rPr sz="2400">
                          <a:solidFill>
                            <a:srgbClr val="006182"/>
                          </a:solidFill>
                          <a:latin typeface="Helvetica Neue Medium"/>
                          <a:ea typeface="Helvetica Neue Medium"/>
                          <a:cs typeface="Helvetica Neue Medium"/>
                          <a:sym typeface="Helvetica Neue Medium"/>
                        </a:rPr>
                        <a:t>Bringing together different stories and voices allows people to deepen and strengthen their commitment to climate justice</a:t>
                      </a: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extLst>
                  <a:ext uri="{0D108BD9-81ED-4DB2-BD59-A6C34878D82A}">
                    <a16:rowId xmlns:a16="http://schemas.microsoft.com/office/drawing/2014/main" val="10004"/>
                  </a:ext>
                </a:extLst>
              </a:tr>
              <a:tr h="863600">
                <a:tc rowSpan="2">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Outcome</a:t>
                      </a: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rowSpan="2">
                  <a:txBody>
                    <a:bodyPr/>
                    <a:lstStyle/>
                    <a:p>
                      <a:pPr marL="63500" marR="127000">
                        <a:spcBef>
                          <a:spcPts val="0"/>
                        </a:spcBef>
                        <a:defRPr sz="1800"/>
                      </a:pPr>
                      <a:r>
                        <a:rPr sz="2400">
                          <a:solidFill>
                            <a:srgbClr val="006182"/>
                          </a:solidFill>
                          <a:latin typeface="Helvetica Neue Medium"/>
                          <a:ea typeface="Helvetica Neue Medium"/>
                          <a:cs typeface="Helvetica Neue Medium"/>
                          <a:sym typeface="Helvetica Neue Medium"/>
                        </a:rPr>
                        <a:t>Nuanced and locally rooted discussions about the impact of climate change on the lives of people in the area. People feel empowered to speak up and demand more sustainable policies</a:t>
                      </a: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vMerge="1">
                  <a:txBody>
                    <a:bodyPr/>
                    <a:lstStyle/>
                    <a:p>
                      <a:endParaRPr lang="en-US"/>
                    </a:p>
                  </a:txBody>
                  <a:tcPr/>
                </a:tc>
                <a:extLst>
                  <a:ext uri="{0D108BD9-81ED-4DB2-BD59-A6C34878D82A}">
                    <a16:rowId xmlns:a16="http://schemas.microsoft.com/office/drawing/2014/main" val="10005"/>
                  </a:ext>
                </a:extLst>
              </a:tr>
              <a:tr h="863600">
                <a:tc vMerge="1">
                  <a:txBody>
                    <a:bodyPr/>
                    <a:lstStyle/>
                    <a:p>
                      <a:endParaRPr lang="en-US"/>
                    </a:p>
                  </a:txBody>
                  <a:tcPr/>
                </a:tc>
                <a:tc vMerge="1">
                  <a:txBody>
                    <a:bodyPr/>
                    <a:lstStyle/>
                    <a:p>
                      <a:endParaRPr lang="en-US"/>
                    </a:p>
                  </a:txBody>
                  <a:tcPr/>
                </a:tc>
                <a:tc rowSpan="3">
                  <a:txBody>
                    <a:bodyPr/>
                    <a:lstStyle/>
                    <a:p>
                      <a:pPr marL="63500" marR="127000">
                        <a:spcBef>
                          <a:spcPts val="0"/>
                        </a:spcBef>
                        <a:defRPr sz="1800"/>
                      </a:pPr>
                      <a:r>
                        <a:rPr sz="2400">
                          <a:solidFill>
                            <a:srgbClr val="006182"/>
                          </a:solidFill>
                          <a:latin typeface="Helvetica Neue Medium"/>
                          <a:ea typeface="Helvetica Neue Medium"/>
                          <a:cs typeface="Helvetica Neue Medium"/>
                          <a:sym typeface="Helvetica Neue Medium"/>
                        </a:rPr>
                        <a:t>There is space in the local political landscape for empowered voices to make a difference</a:t>
                      </a:r>
                    </a:p>
                  </a:txBody>
                  <a:tcPr marL="36000" marR="36000" marT="36000" marB="36000" horzOverflow="overflow">
                    <a:lnL w="10800">
                      <a:solidFill>
                        <a:srgbClr val="E64B23"/>
                      </a:solidFill>
                    </a:lnL>
                    <a:lnR w="12700">
                      <a:miter lim="400000"/>
                    </a:lnR>
                    <a:lnT w="10800">
                      <a:solidFill>
                        <a:srgbClr val="E64B23"/>
                      </a:solidFill>
                    </a:lnT>
                    <a:lnB w="12700">
                      <a:miter lim="400000"/>
                    </a:lnB>
                    <a:noFill/>
                  </a:tcPr>
                </a:tc>
                <a:extLst>
                  <a:ext uri="{0D108BD9-81ED-4DB2-BD59-A6C34878D82A}">
                    <a16:rowId xmlns:a16="http://schemas.microsoft.com/office/drawing/2014/main" val="10006"/>
                  </a:ext>
                </a:extLst>
              </a:tr>
              <a:tr h="863600">
                <a:tc rowSpan="2">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Impact</a:t>
                      </a:r>
                    </a:p>
                  </a:txBody>
                  <a:tcPr marL="36000" marR="36000" marT="36000" marB="36000" horzOverflow="overflow">
                    <a:lnL w="12700">
                      <a:miter lim="400000"/>
                    </a:lnL>
                    <a:lnR w="10800">
                      <a:solidFill>
                        <a:srgbClr val="E64B23"/>
                      </a:solidFill>
                    </a:lnR>
                    <a:lnT w="10800">
                      <a:solidFill>
                        <a:srgbClr val="E64B23"/>
                      </a:solidFill>
                    </a:lnT>
                    <a:lnB w="12700">
                      <a:miter lim="400000"/>
                    </a:lnB>
                    <a:noFill/>
                  </a:tcPr>
                </a:tc>
                <a:tc rowSpan="2">
                  <a:txBody>
                    <a:bodyPr/>
                    <a:lstStyle/>
                    <a:p>
                      <a:pPr marL="63500" marR="127000">
                        <a:spcBef>
                          <a:spcPts val="0"/>
                        </a:spcBef>
                        <a:defRPr sz="2400">
                          <a:solidFill>
                            <a:srgbClr val="006182"/>
                          </a:solidFill>
                          <a:latin typeface="Helvetica Neue Medium"/>
                          <a:ea typeface="Helvetica Neue Medium"/>
                          <a:cs typeface="Helvetica Neue Medium"/>
                          <a:sym typeface="Helvetica Neue Medium"/>
                        </a:defRPr>
                      </a:pPr>
                      <a:r>
                        <a:t>Local citizens have a stronger voice in fighting climate change, more sustainable policies implemented</a:t>
                      </a:r>
                    </a:p>
                    <a:p>
                      <a:pPr marL="63500" marR="127000">
                        <a:spcBef>
                          <a:spcPts val="0"/>
                        </a:spcBef>
                        <a:defRPr sz="2400">
                          <a:solidFill>
                            <a:srgbClr val="006182"/>
                          </a:solidFill>
                          <a:latin typeface="Helvetica Neue Medium"/>
                          <a:ea typeface="Helvetica Neue Medium"/>
                          <a:cs typeface="Helvetica Neue Medium"/>
                          <a:sym typeface="Helvetica Neue Medium"/>
                        </a:defRPr>
                      </a:pPr>
                      <a:r>
                        <a:t> </a:t>
                      </a:r>
                    </a:p>
                  </a:txBody>
                  <a:tcPr marL="36000" marR="36000" marT="36000" marB="36000" horzOverflow="overflow">
                    <a:lnL w="10800">
                      <a:solidFill>
                        <a:srgbClr val="E64B23"/>
                      </a:solidFill>
                    </a:lnL>
                    <a:lnR w="10800">
                      <a:solidFill>
                        <a:srgbClr val="E64B23"/>
                      </a:solidFill>
                    </a:lnR>
                    <a:lnT w="10800">
                      <a:solidFill>
                        <a:srgbClr val="E64B23"/>
                      </a:solidFill>
                    </a:lnT>
                    <a:lnB w="12700">
                      <a:miter lim="400000"/>
                    </a:lnB>
                    <a:noFill/>
                  </a:tcPr>
                </a:tc>
                <a:tc vMerge="1">
                  <a:txBody>
                    <a:bodyPr/>
                    <a:lstStyle/>
                    <a:p>
                      <a:endParaRPr lang="en-US"/>
                    </a:p>
                  </a:txBody>
                  <a:tcPr/>
                </a:tc>
                <a:extLst>
                  <a:ext uri="{0D108BD9-81ED-4DB2-BD59-A6C34878D82A}">
                    <a16:rowId xmlns:a16="http://schemas.microsoft.com/office/drawing/2014/main" val="10007"/>
                  </a:ext>
                </a:extLst>
              </a:tr>
              <a:tr h="863600">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8"/>
                  </a:ext>
                </a:extLst>
              </a:tr>
            </a:tbl>
          </a:graphicData>
        </a:graphic>
      </p:graphicFrame>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Box 2"/>
          <p:cNvSpPr txBox="1"/>
          <p:nvPr/>
        </p:nvSpPr>
        <p:spPr>
          <a:xfrm>
            <a:off x="672047" y="616901"/>
            <a:ext cx="16943906"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2.7 Being Strategic</a:t>
            </a:r>
          </a:p>
        </p:txBody>
      </p:sp>
      <p:sp>
        <p:nvSpPr>
          <p:cNvPr id="116" name="TextBox 3"/>
          <p:cNvSpPr txBox="1"/>
          <p:nvPr/>
        </p:nvSpPr>
        <p:spPr>
          <a:xfrm>
            <a:off x="672047" y="1916397"/>
            <a:ext cx="16941802" cy="14045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600"/>
              </a:lnSpc>
              <a:spcBef>
                <a:spcPts val="3200"/>
              </a:spcBef>
              <a:defRPr sz="4600"/>
            </a:lvl1pPr>
          </a:lstStyle>
          <a:p>
            <a:r>
              <a:t>What you write can be tailored to match the focus of the funding opportunity… up to a point</a:t>
            </a:r>
          </a:p>
        </p:txBody>
      </p:sp>
      <p:graphicFrame>
        <p:nvGraphicFramePr>
          <p:cNvPr id="117" name="Tableau 1"/>
          <p:cNvGraphicFramePr/>
          <p:nvPr/>
        </p:nvGraphicFramePr>
        <p:xfrm>
          <a:off x="673100" y="4419600"/>
          <a:ext cx="16891000" cy="7607300"/>
        </p:xfrm>
        <a:graphic>
          <a:graphicData uri="http://schemas.openxmlformats.org/drawingml/2006/table">
            <a:tbl>
              <a:tblPr>
                <a:tableStyleId>{4C3C2611-4C71-4FC5-86AE-919BDF0F9419}</a:tableStyleId>
              </a:tblPr>
              <a:tblGrid>
                <a:gridCol w="2235200">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gridCol w="4876800">
                  <a:extLst>
                    <a:ext uri="{9D8B030D-6E8A-4147-A177-3AD203B41FA5}">
                      <a16:colId xmlns:a16="http://schemas.microsoft.com/office/drawing/2014/main" val="20002"/>
                    </a:ext>
                  </a:extLst>
                </a:gridCol>
                <a:gridCol w="4876800">
                  <a:extLst>
                    <a:ext uri="{9D8B030D-6E8A-4147-A177-3AD203B41FA5}">
                      <a16:colId xmlns:a16="http://schemas.microsoft.com/office/drawing/2014/main" val="20003"/>
                    </a:ext>
                  </a:extLst>
                </a:gridCol>
              </a:tblGrid>
              <a:tr h="921950">
                <a:tc>
                  <a:txBody>
                    <a:bodyPr/>
                    <a:lstStyle/>
                    <a:p>
                      <a:pPr marL="63500">
                        <a:spcBef>
                          <a:spcPts val="0"/>
                        </a:spcBef>
                        <a:defRPr>
                          <a:solidFill>
                            <a:srgbClr val="E64A22"/>
                          </a:solidFill>
                          <a:latin typeface="Helvetica Neue Medium"/>
                          <a:ea typeface="Helvetica Neue Medium"/>
                          <a:cs typeface="Helvetica Neue Medium"/>
                          <a:sym typeface="Helvetica Neue Medium"/>
                        </a:defRPr>
                      </a:pPr>
                      <a:endParaRPr/>
                    </a:p>
                  </a:txBody>
                  <a:tcPr marL="36000" marR="36000" marT="36000" marB="36000" horzOverflow="overflow">
                    <a:lnL w="12700">
                      <a:miter lim="400000"/>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Original idea</a:t>
                      </a:r>
                    </a:p>
                  </a:txBody>
                  <a:tcPr marL="36000" marR="36000" marT="36000" marB="36000" horzOverflow="overflow">
                    <a:lnL w="10800">
                      <a:solidFill>
                        <a:srgbClr val="E64B23"/>
                      </a:solidFill>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Focus on “Capacity Building”</a:t>
                      </a:r>
                    </a:p>
                  </a:txBody>
                  <a:tcPr marL="36000" marR="36000" marT="36000" marB="36000" horzOverflow="overflow">
                    <a:lnL w="10800">
                      <a:solidFill>
                        <a:srgbClr val="E64B23"/>
                      </a:solidFill>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Pushing it too far</a:t>
                      </a:r>
                    </a:p>
                  </a:txBody>
                  <a:tcPr marL="36000" marR="36000" marT="36000" marB="36000" horzOverflow="overflow">
                    <a:lnL w="10800">
                      <a:solidFill>
                        <a:srgbClr val="E64B23"/>
                      </a:solidFill>
                    </a:lnL>
                    <a:lnR w="12700">
                      <a:miter lim="400000"/>
                    </a:lnR>
                    <a:lnT w="12700">
                      <a:miter lim="400000"/>
                    </a:lnT>
                    <a:lnB w="10800">
                      <a:solidFill>
                        <a:srgbClr val="E64B23"/>
                      </a:solidFill>
                    </a:lnB>
                    <a:noFill/>
                  </a:tcPr>
                </a:tc>
                <a:extLst>
                  <a:ext uri="{0D108BD9-81ED-4DB2-BD59-A6C34878D82A}">
                    <a16:rowId xmlns:a16="http://schemas.microsoft.com/office/drawing/2014/main" val="10000"/>
                  </a:ext>
                </a:extLst>
              </a:tr>
              <a:tr h="416560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Outcome</a:t>
                      </a:r>
                    </a:p>
                  </a:txBody>
                  <a:tcPr marL="36000" marR="36000" marT="36000" marB="36000" horzOverflow="overflow">
                    <a:lnL w="12700">
                      <a:miter lim="400000"/>
                    </a:lnL>
                    <a:lnR w="10800">
                      <a:solidFill>
                        <a:srgbClr val="E64B23"/>
                      </a:solidFill>
                    </a:lnR>
                    <a:lnT w="10800">
                      <a:solidFill>
                        <a:srgbClr val="E64B23"/>
                      </a:solidFill>
                    </a:lnT>
                    <a:lnB w="0">
                      <a:miter lim="400000"/>
                    </a:lnB>
                    <a:noFill/>
                  </a:tcPr>
                </a:tc>
                <a:tc>
                  <a:txBody>
                    <a:bodyPr/>
                    <a:lstStyle/>
                    <a:p>
                      <a:pPr marL="63500" marR="50800">
                        <a:spcBef>
                          <a:spcPts val="0"/>
                        </a:spcBef>
                        <a:defRPr sz="1800"/>
                      </a:pPr>
                      <a:r>
                        <a:rPr sz="2400">
                          <a:solidFill>
                            <a:srgbClr val="006182"/>
                          </a:solidFill>
                          <a:latin typeface="Helvetica Neue Medium"/>
                          <a:ea typeface="Helvetica Neue Medium"/>
                          <a:cs typeface="Helvetica Neue Medium"/>
                          <a:sym typeface="Helvetica Neue Medium"/>
                        </a:rPr>
                        <a:t>Participants are more likely to apply for and receive grants for their artistic projects</a:t>
                      </a:r>
                    </a:p>
                  </a:txBody>
                  <a:tcPr marL="36000" marR="36000" marT="36000" marB="36000" horzOverflow="overflow">
                    <a:lnL w="10800">
                      <a:solidFill>
                        <a:srgbClr val="E64B23"/>
                      </a:solidFill>
                    </a:lnL>
                    <a:lnR w="10800">
                      <a:solidFill>
                        <a:srgbClr val="E64B23"/>
                      </a:solidFill>
                    </a:lnR>
                    <a:lnT w="10800">
                      <a:solidFill>
                        <a:srgbClr val="E64B23"/>
                      </a:solidFill>
                    </a:lnT>
                    <a:lnB w="0">
                      <a:miter lim="400000"/>
                    </a:lnB>
                    <a:noFill/>
                  </a:tcPr>
                </a:tc>
                <a:tc>
                  <a:txBody>
                    <a:bodyPr/>
                    <a:lstStyle/>
                    <a:p>
                      <a:pPr marL="63500" marR="50800">
                        <a:spcBef>
                          <a:spcPts val="0"/>
                        </a:spcBef>
                        <a:defRPr sz="1800"/>
                      </a:pPr>
                      <a:r>
                        <a:rPr sz="2400">
                          <a:solidFill>
                            <a:srgbClr val="006182"/>
                          </a:solidFill>
                          <a:latin typeface="Helvetica Neue Medium"/>
                          <a:ea typeface="Helvetica Neue Medium"/>
                          <a:cs typeface="Helvetica Neue Medium"/>
                          <a:sym typeface="Helvetica Neue Medium"/>
                        </a:rPr>
                        <a:t>Participating artists have a better capacity for planning and implementation of stronger projects.</a:t>
                      </a:r>
                    </a:p>
                  </a:txBody>
                  <a:tcPr marL="36000" marR="36000" marT="36000" marB="36000" horzOverflow="overflow">
                    <a:lnL w="10800">
                      <a:solidFill>
                        <a:srgbClr val="E64B23"/>
                      </a:solidFill>
                    </a:lnL>
                    <a:lnR w="10800">
                      <a:solidFill>
                        <a:srgbClr val="E64B23"/>
                      </a:solidFill>
                    </a:lnR>
                    <a:lnT w="10800">
                      <a:solidFill>
                        <a:srgbClr val="E64B23"/>
                      </a:solidFill>
                    </a:lnT>
                    <a:lnB w="0">
                      <a:miter lim="400000"/>
                    </a:lnB>
                    <a:noFill/>
                  </a:tcPr>
                </a:tc>
                <a:tc>
                  <a:txBody>
                    <a:bodyPr/>
                    <a:lstStyle/>
                    <a:p>
                      <a:pPr marL="63500" marR="50800">
                        <a:spcBef>
                          <a:spcPts val="0"/>
                        </a:spcBef>
                        <a:defRPr sz="1800"/>
                      </a:pPr>
                      <a:r>
                        <a:rPr sz="2400">
                          <a:solidFill>
                            <a:srgbClr val="006182"/>
                          </a:solidFill>
                          <a:latin typeface="Helvetica Neue Medium"/>
                          <a:ea typeface="Helvetica Neue Medium"/>
                          <a:cs typeface="Helvetica Neue Medium"/>
                          <a:sym typeface="Helvetica Neue Medium"/>
                        </a:rPr>
                        <a:t>Participating artists will feel less anxiety about money, and so will have better mental health</a:t>
                      </a:r>
                    </a:p>
                  </a:txBody>
                  <a:tcPr marL="36000" marR="36000" marT="36000" marB="36000" horzOverflow="overflow">
                    <a:lnL w="10800">
                      <a:solidFill>
                        <a:srgbClr val="E64B23"/>
                      </a:solidFill>
                    </a:lnL>
                    <a:lnR w="12700">
                      <a:miter lim="400000"/>
                    </a:lnR>
                    <a:lnT w="10800">
                      <a:solidFill>
                        <a:srgbClr val="E64B23"/>
                      </a:solidFill>
                    </a:lnT>
                    <a:lnB w="0">
                      <a:miter lim="400000"/>
                    </a:lnB>
                    <a:noFill/>
                  </a:tcPr>
                </a:tc>
                <a:extLst>
                  <a:ext uri="{0D108BD9-81ED-4DB2-BD59-A6C34878D82A}">
                    <a16:rowId xmlns:a16="http://schemas.microsoft.com/office/drawing/2014/main" val="10001"/>
                  </a:ext>
                </a:extLst>
              </a:tr>
            </a:tbl>
          </a:graphicData>
        </a:graphic>
      </p:graphicFrame>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extBox 2"/>
          <p:cNvSpPr txBox="1"/>
          <p:nvPr/>
        </p:nvSpPr>
        <p:spPr>
          <a:xfrm>
            <a:off x="672047" y="616901"/>
            <a:ext cx="16943906"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2.8 Indicators &amp; sources</a:t>
            </a:r>
          </a:p>
        </p:txBody>
      </p:sp>
      <p:sp>
        <p:nvSpPr>
          <p:cNvPr id="120" name="TextBox 3"/>
          <p:cNvSpPr txBox="1"/>
          <p:nvPr/>
        </p:nvSpPr>
        <p:spPr>
          <a:xfrm>
            <a:off x="672047" y="1916397"/>
            <a:ext cx="16941802" cy="1810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673100" indent="-673100">
              <a:lnSpc>
                <a:spcPts val="5600"/>
              </a:lnSpc>
              <a:spcBef>
                <a:spcPts val="3200"/>
              </a:spcBef>
              <a:buSzPct val="100000"/>
              <a:buChar char="—"/>
              <a:defRPr sz="4600"/>
            </a:pPr>
            <a:r>
              <a:t>Indicators are </a:t>
            </a:r>
            <a:r>
              <a:rPr b="1"/>
              <a:t>what</a:t>
            </a:r>
            <a:r>
              <a:t> you observe to see how you did</a:t>
            </a:r>
            <a:endParaRPr sz="3900">
              <a:latin typeface="HelveticaNeue"/>
              <a:ea typeface="HelveticaNeue"/>
              <a:cs typeface="HelveticaNeue"/>
              <a:sym typeface="HelveticaNeue"/>
            </a:endParaRPr>
          </a:p>
          <a:p>
            <a:pPr marL="673100" indent="-673100">
              <a:lnSpc>
                <a:spcPts val="5600"/>
              </a:lnSpc>
              <a:spcBef>
                <a:spcPts val="3200"/>
              </a:spcBef>
              <a:buSzPct val="100000"/>
              <a:buChar char="—"/>
              <a:defRPr sz="4600"/>
            </a:pPr>
            <a:r>
              <a:t>Sources are the ways you make the observation</a:t>
            </a:r>
          </a:p>
        </p:txBody>
      </p:sp>
      <p:graphicFrame>
        <p:nvGraphicFramePr>
          <p:cNvPr id="121" name="Tableau 1"/>
          <p:cNvGraphicFramePr/>
          <p:nvPr/>
        </p:nvGraphicFramePr>
        <p:xfrm>
          <a:off x="673100" y="4419600"/>
          <a:ext cx="16891000" cy="7607300"/>
        </p:xfrm>
        <a:graphic>
          <a:graphicData uri="http://schemas.openxmlformats.org/drawingml/2006/table">
            <a:tbl>
              <a:tblPr>
                <a:tableStyleId>{4C3C2611-4C71-4FC5-86AE-919BDF0F9419}</a:tableStyleId>
              </a:tblPr>
              <a:tblGrid>
                <a:gridCol w="2235200">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gridCol w="4876800">
                  <a:extLst>
                    <a:ext uri="{9D8B030D-6E8A-4147-A177-3AD203B41FA5}">
                      <a16:colId xmlns:a16="http://schemas.microsoft.com/office/drawing/2014/main" val="20002"/>
                    </a:ext>
                  </a:extLst>
                </a:gridCol>
                <a:gridCol w="4876800">
                  <a:extLst>
                    <a:ext uri="{9D8B030D-6E8A-4147-A177-3AD203B41FA5}">
                      <a16:colId xmlns:a16="http://schemas.microsoft.com/office/drawing/2014/main" val="20003"/>
                    </a:ext>
                  </a:extLst>
                </a:gridCol>
              </a:tblGrid>
              <a:tr h="762000">
                <a:tc>
                  <a:txBody>
                    <a:bodyPr/>
                    <a:lstStyle/>
                    <a:p>
                      <a:pPr marL="63500">
                        <a:spcBef>
                          <a:spcPts val="0"/>
                        </a:spcBef>
                        <a:defRPr>
                          <a:solidFill>
                            <a:srgbClr val="E64A22"/>
                          </a:solidFill>
                          <a:latin typeface="Helvetica Neue Medium"/>
                          <a:ea typeface="Helvetica Neue Medium"/>
                          <a:cs typeface="Helvetica Neue Medium"/>
                          <a:sym typeface="Helvetica Neue Medium"/>
                        </a:defRPr>
                      </a:pPr>
                      <a:endParaRPr/>
                    </a:p>
                  </a:txBody>
                  <a:tcPr marL="36000" marR="36000" marT="36000" marB="36000" horzOverflow="overflow">
                    <a:lnL w="12700">
                      <a:miter lim="400000"/>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Summary​</a:t>
                      </a:r>
                    </a:p>
                  </a:txBody>
                  <a:tcPr marL="36000" marR="36000" marT="36000" marB="36000" horzOverflow="overflow">
                    <a:lnL w="10800">
                      <a:solidFill>
                        <a:srgbClr val="E64B23"/>
                      </a:solidFill>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​Indicators​</a:t>
                      </a:r>
                    </a:p>
                  </a:txBody>
                  <a:tcPr marL="36000" marR="36000" marT="36000" marB="36000" horzOverflow="overflow">
                    <a:lnL w="10800">
                      <a:solidFill>
                        <a:srgbClr val="E64B23"/>
                      </a:solidFill>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​Source​</a:t>
                      </a:r>
                    </a:p>
                  </a:txBody>
                  <a:tcPr marL="36000" marR="36000" marT="36000" marB="36000" horzOverflow="overflow">
                    <a:lnL w="10800">
                      <a:solidFill>
                        <a:srgbClr val="E64B23"/>
                      </a:solidFill>
                    </a:lnL>
                    <a:lnR w="12700">
                      <a:miter lim="400000"/>
                    </a:lnR>
                    <a:lnT w="12700">
                      <a:miter lim="400000"/>
                    </a:lnT>
                    <a:lnB w="10800">
                      <a:solidFill>
                        <a:srgbClr val="E64B23"/>
                      </a:solidFill>
                    </a:lnB>
                    <a:noFill/>
                  </a:tcPr>
                </a:tc>
                <a:extLst>
                  <a:ext uri="{0D108BD9-81ED-4DB2-BD59-A6C34878D82A}">
                    <a16:rowId xmlns:a16="http://schemas.microsoft.com/office/drawing/2014/main" val="10000"/>
                  </a:ext>
                </a:extLst>
              </a:tr>
              <a:tr h="215900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​Output</a:t>
                      </a:r>
                    </a:p>
                  </a:txBody>
                  <a:tcPr marL="36000" marR="36000" marT="36000" marB="36000" horzOverflow="overflow">
                    <a:lnL w="12700">
                      <a:miter lim="400000"/>
                    </a:lnL>
                    <a:lnR w="10800">
                      <a:solidFill>
                        <a:srgbClr val="E64B23"/>
                      </a:solidFill>
                    </a:lnR>
                    <a:lnT w="10800">
                      <a:solidFill>
                        <a:srgbClr val="E64B23"/>
                      </a:solidFill>
                    </a:lnT>
                    <a:lnB w="0">
                      <a:miter lim="400000"/>
                    </a:lnB>
                    <a:noFill/>
                  </a:tcPr>
                </a:tc>
                <a:tc>
                  <a:txBody>
                    <a:bodyPr/>
                    <a:lstStyle/>
                    <a:p>
                      <a:pPr marL="63500" marR="50800">
                        <a:spcBef>
                          <a:spcPts val="0"/>
                        </a:spcBef>
                        <a:defRPr sz="1800"/>
                      </a:pPr>
                      <a:r>
                        <a:rPr sz="2400">
                          <a:solidFill>
                            <a:srgbClr val="006182"/>
                          </a:solidFill>
                          <a:latin typeface="Helvetica Neue Medium"/>
                          <a:ea typeface="Helvetica Neue Medium"/>
                          <a:cs typeface="Helvetica Neue Medium"/>
                          <a:sym typeface="Helvetica Neue Medium"/>
                        </a:rPr>
                        <a:t>Around 50 artists have participated in the fundraising workshop and have a stronger understanding of how to apply for a grant to support an artistic project</a:t>
                      </a: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marR="50800">
                        <a:spcBef>
                          <a:spcPts val="0"/>
                        </a:spcBef>
                        <a:defRPr sz="1800"/>
                      </a:pPr>
                      <a:r>
                        <a:rPr sz="2400">
                          <a:solidFill>
                            <a:srgbClr val="006182"/>
                          </a:solidFill>
                          <a:latin typeface="Helvetica Neue Medium"/>
                          <a:ea typeface="Helvetica Neue Medium"/>
                          <a:cs typeface="Helvetica Neue Medium"/>
                          <a:sym typeface="Helvetica Neue Medium"/>
                        </a:rPr>
                        <a:t>% of participants report a clearer understanding of how to apply for a grant</a:t>
                      </a: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marR="50800">
                        <a:spcBef>
                          <a:spcPts val="0"/>
                        </a:spcBef>
                        <a:defRPr sz="1800"/>
                      </a:pPr>
                      <a:r>
                        <a:rPr sz="2400">
                          <a:solidFill>
                            <a:srgbClr val="006182"/>
                          </a:solidFill>
                          <a:latin typeface="Helvetica Neue Medium"/>
                          <a:ea typeface="Helvetica Neue Medium"/>
                          <a:cs typeface="Helvetica Neue Medium"/>
                          <a:sym typeface="Helvetica Neue Medium"/>
                        </a:rPr>
                        <a:t>Compare surveys before and after the workshop</a:t>
                      </a: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extLst>
                  <a:ext uri="{0D108BD9-81ED-4DB2-BD59-A6C34878D82A}">
                    <a16:rowId xmlns:a16="http://schemas.microsoft.com/office/drawing/2014/main" val="10001"/>
                  </a:ext>
                </a:extLst>
              </a:tr>
              <a:tr h="215900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Outcome</a:t>
                      </a:r>
                    </a:p>
                  </a:txBody>
                  <a:tcPr marL="36000" marR="36000" marT="36000" marB="36000" horzOverflow="overflow">
                    <a:lnL w="12700">
                      <a:miter lim="400000"/>
                    </a:lnL>
                    <a:lnR w="10800">
                      <a:solidFill>
                        <a:srgbClr val="E64B23"/>
                      </a:solidFill>
                    </a:lnR>
                    <a:lnT w="0">
                      <a:miter lim="400000"/>
                    </a:lnT>
                    <a:lnB w="0">
                      <a:miter lim="400000"/>
                    </a:lnB>
                    <a:noFill/>
                  </a:tcPr>
                </a:tc>
                <a:tc>
                  <a:txBody>
                    <a:bodyPr/>
                    <a:lstStyle/>
                    <a:p>
                      <a:pPr marL="63500" marR="50800">
                        <a:spcBef>
                          <a:spcPts val="0"/>
                        </a:spcBef>
                        <a:defRPr sz="1800"/>
                      </a:pPr>
                      <a:r>
                        <a:rPr sz="2400">
                          <a:solidFill>
                            <a:srgbClr val="006182"/>
                          </a:solidFill>
                          <a:latin typeface="Helvetica Neue Medium"/>
                          <a:ea typeface="Helvetica Neue Medium"/>
                          <a:cs typeface="Helvetica Neue Medium"/>
                          <a:sym typeface="Helvetica Neue Medium"/>
                        </a:rPr>
                        <a:t>Artists who participated are more likely to apply for and receive grants for their artistic projects</a:t>
                      </a:r>
                    </a:p>
                  </a:txBody>
                  <a:tcPr marL="36000" marR="36000" marT="36000" marB="36000" horzOverflow="overflow">
                    <a:lnL w="10800">
                      <a:solidFill>
                        <a:srgbClr val="E64B23"/>
                      </a:solidFill>
                    </a:lnL>
                    <a:lnR w="10800">
                      <a:solidFill>
                        <a:srgbClr val="E64B23"/>
                      </a:solidFill>
                    </a:lnR>
                    <a:lnT w="10800">
                      <a:solidFill>
                        <a:srgbClr val="E64B23"/>
                      </a:solidFill>
                    </a:lnT>
                    <a:lnB w="0">
                      <a:miter lim="400000"/>
                    </a:lnB>
                    <a:noFill/>
                  </a:tcPr>
                </a:tc>
                <a:tc>
                  <a:txBody>
                    <a:bodyPr/>
                    <a:lstStyle/>
                    <a:p>
                      <a:pPr marL="63500" marR="50800">
                        <a:spcBef>
                          <a:spcPts val="0"/>
                        </a:spcBef>
                        <a:defRPr sz="1800"/>
                      </a:pPr>
                      <a:r>
                        <a:rPr sz="2400">
                          <a:solidFill>
                            <a:srgbClr val="006182"/>
                          </a:solidFill>
                          <a:latin typeface="Helvetica Neue Medium"/>
                          <a:ea typeface="Helvetica Neue Medium"/>
                          <a:cs typeface="Helvetica Neue Medium"/>
                          <a:sym typeface="Helvetica Neue Medium"/>
                        </a:rPr>
                        <a:t>% of participants successfully applying for grants in the year after the workshop</a:t>
                      </a:r>
                    </a:p>
                  </a:txBody>
                  <a:tcPr marL="36000" marR="36000" marT="36000" marB="36000" horzOverflow="overflow">
                    <a:lnL w="10800">
                      <a:solidFill>
                        <a:srgbClr val="E64B23"/>
                      </a:solidFill>
                    </a:lnL>
                    <a:lnR w="10800">
                      <a:solidFill>
                        <a:srgbClr val="E64B23"/>
                      </a:solidFill>
                    </a:lnR>
                    <a:lnT w="10800">
                      <a:solidFill>
                        <a:srgbClr val="E64B23"/>
                      </a:solidFill>
                    </a:lnT>
                    <a:lnB w="0">
                      <a:miter lim="400000"/>
                    </a:lnB>
                    <a:noFill/>
                  </a:tcPr>
                </a:tc>
                <a:tc>
                  <a:txBody>
                    <a:bodyPr/>
                    <a:lstStyle/>
                    <a:p>
                      <a:pPr marL="63500" marR="50800">
                        <a:spcBef>
                          <a:spcPts val="0"/>
                        </a:spcBef>
                        <a:defRPr sz="1800"/>
                      </a:pPr>
                      <a:r>
                        <a:rPr sz="2400">
                          <a:solidFill>
                            <a:srgbClr val="006182"/>
                          </a:solidFill>
                          <a:latin typeface="Helvetica Neue Medium"/>
                          <a:ea typeface="Helvetica Neue Medium"/>
                          <a:cs typeface="Helvetica Neue Medium"/>
                          <a:sym typeface="Helvetica Neue Medium"/>
                        </a:rPr>
                        <a:t>Survey one year after the workshop</a:t>
                      </a:r>
                    </a:p>
                  </a:txBody>
                  <a:tcPr marL="36000" marR="36000" marT="36000" marB="36000" horzOverflow="overflow">
                    <a:lnL w="10800">
                      <a:solidFill>
                        <a:srgbClr val="E64B23"/>
                      </a:solidFill>
                    </a:lnL>
                    <a:lnR w="12700">
                      <a:miter lim="400000"/>
                    </a:lnR>
                    <a:lnT w="10800">
                      <a:solidFill>
                        <a:srgbClr val="E64B23"/>
                      </a:solidFill>
                    </a:lnT>
                    <a:lnB w="0">
                      <a:miter lim="400000"/>
                    </a:lnB>
                    <a:noFill/>
                  </a:tcPr>
                </a:tc>
                <a:extLst>
                  <a:ext uri="{0D108BD9-81ED-4DB2-BD59-A6C34878D82A}">
                    <a16:rowId xmlns:a16="http://schemas.microsoft.com/office/drawing/2014/main" val="10002"/>
                  </a:ext>
                </a:extLst>
              </a:tr>
            </a:tbl>
          </a:graphicData>
        </a:graphic>
      </p:graphicFrame>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Box 3"/>
          <p:cNvSpPr txBox="1">
            <a:spLocks noGrp="1"/>
          </p:cNvSpPr>
          <p:nvPr>
            <p:ph type="body" idx="13"/>
          </p:nvPr>
        </p:nvSpPr>
        <p:spPr>
          <a:xfrm>
            <a:off x="672047" y="1916397"/>
            <a:ext cx="16943906" cy="5101311"/>
          </a:xfrm>
          <a:prstGeom prst="rect">
            <a:avLst/>
          </a:prstGeom>
        </p:spPr>
        <p:txBody>
          <a:bodyPr/>
          <a:lstStyle/>
          <a:p>
            <a:pPr marL="0" indent="0">
              <a:lnSpc>
                <a:spcPts val="4600"/>
              </a:lnSpc>
              <a:spcBef>
                <a:spcPts val="2800"/>
              </a:spcBef>
              <a:buSzTx/>
              <a:buFontTx/>
              <a:buNone/>
              <a:defRPr sz="4000">
                <a:solidFill>
                  <a:srgbClr val="F4E9DF"/>
                </a:solidFill>
              </a:defRPr>
            </a:pPr>
            <a:r>
              <a:t>Get into teams of 4 or 5 people. Take turns explaining a project idea to your group, then pick one idea.</a:t>
            </a:r>
            <a:endParaRPr sz="1800">
              <a:latin typeface="Arial Unicode MS"/>
              <a:ea typeface="Arial Unicode MS"/>
              <a:cs typeface="Arial Unicode MS"/>
              <a:sym typeface="Arial Unicode MS"/>
            </a:endParaRPr>
          </a:p>
          <a:p>
            <a:pPr marL="0" indent="0">
              <a:lnSpc>
                <a:spcPts val="4600"/>
              </a:lnSpc>
              <a:spcBef>
                <a:spcPts val="2800"/>
              </a:spcBef>
              <a:buSzTx/>
              <a:buFontTx/>
              <a:buNone/>
              <a:defRPr sz="4000">
                <a:solidFill>
                  <a:srgbClr val="F4E9DF"/>
                </a:solidFill>
              </a:defRPr>
            </a:pPr>
            <a:r>
              <a:t>Write down </a:t>
            </a:r>
            <a:r>
              <a:rPr i="1"/>
              <a:t>in one sentence</a:t>
            </a:r>
            <a:r>
              <a:t>: at least one activity, output and outcome, and the impact these contribute to. Be as concrete as possible​.</a:t>
            </a:r>
            <a:endParaRPr sz="1800">
              <a:latin typeface="Arial Unicode MS"/>
              <a:ea typeface="Arial Unicode MS"/>
              <a:cs typeface="Arial Unicode MS"/>
              <a:sym typeface="Arial Unicode MS"/>
            </a:endParaRPr>
          </a:p>
          <a:p>
            <a:pPr marL="0" indent="0">
              <a:lnSpc>
                <a:spcPts val="4600"/>
              </a:lnSpc>
              <a:spcBef>
                <a:spcPts val="2800"/>
              </a:spcBef>
              <a:buSzTx/>
              <a:buFontTx/>
              <a:buNone/>
              <a:defRPr sz="4000">
                <a:solidFill>
                  <a:srgbClr val="F4E9DF"/>
                </a:solidFill>
              </a:defRPr>
            </a:pPr>
            <a:r>
              <a:t>If you have time, try to identify some assumptions you are making that would have to be true for the output to lead to the outcome. </a:t>
            </a:r>
            <a:endParaRPr sz="1800">
              <a:latin typeface="Arial Unicode MS"/>
              <a:ea typeface="Arial Unicode MS"/>
              <a:cs typeface="Arial Unicode MS"/>
              <a:sym typeface="Arial Unicode MS"/>
            </a:endParaRPr>
          </a:p>
        </p:txBody>
      </p:sp>
      <p:sp>
        <p:nvSpPr>
          <p:cNvPr id="124" name="TextBox 2"/>
          <p:cNvSpPr txBox="1">
            <a:spLocks noGrp="1"/>
          </p:cNvSpPr>
          <p:nvPr>
            <p:ph type="body" idx="14"/>
          </p:nvPr>
        </p:nvSpPr>
        <p:spPr>
          <a:prstGeom prst="rect">
            <a:avLst/>
          </a:prstGeom>
        </p:spPr>
        <p:txBody>
          <a:bodyPr/>
          <a:lstStyle/>
          <a:p>
            <a:r>
              <a:t>Practice exercise: Results Frameworks</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Box 2"/>
          <p:cNvSpPr txBox="1">
            <a:spLocks noGrp="1"/>
          </p:cNvSpPr>
          <p:nvPr>
            <p:ph type="body" idx="13"/>
          </p:nvPr>
        </p:nvSpPr>
        <p:spPr>
          <a:xfrm>
            <a:off x="672047" y="4403747"/>
            <a:ext cx="16943906" cy="1293311"/>
          </a:xfrm>
          <a:prstGeom prst="rect">
            <a:avLst/>
          </a:prstGeom>
        </p:spPr>
        <p:txBody>
          <a:bodyPr/>
          <a:lstStyle>
            <a:lvl1pPr marL="0" indent="0">
              <a:lnSpc>
                <a:spcPts val="9800"/>
              </a:lnSpc>
              <a:spcBef>
                <a:spcPts val="0"/>
              </a:spcBef>
              <a:buSzTx/>
              <a:buFontTx/>
              <a:buNone/>
              <a:defRPr sz="10800">
                <a:latin typeface="Helvetica Neue Medium"/>
                <a:ea typeface="Helvetica Neue Medium"/>
                <a:cs typeface="Helvetica Neue Medium"/>
                <a:sym typeface="Helvetica Neue Medium"/>
              </a:defRPr>
            </a:lvl1pPr>
          </a:lstStyle>
          <a:p>
            <a:r>
              <a:t>Block 3: Writing</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Box 3"/>
          <p:cNvSpPr txBox="1">
            <a:spLocks noGrp="1"/>
          </p:cNvSpPr>
          <p:nvPr>
            <p:ph type="body" idx="13"/>
          </p:nvPr>
        </p:nvSpPr>
        <p:spPr>
          <a:xfrm>
            <a:off x="672047" y="1916397"/>
            <a:ext cx="16943906" cy="4048530"/>
          </a:xfrm>
          <a:prstGeom prst="rect">
            <a:avLst/>
          </a:prstGeom>
        </p:spPr>
        <p:txBody>
          <a:bodyPr/>
          <a:lstStyle/>
          <a:p>
            <a:pPr marL="673100" indent="-673100">
              <a:buFontTx/>
              <a:buChar char="—"/>
              <a:defRPr>
                <a:latin typeface="Helvetica Neue Medium"/>
                <a:ea typeface="Helvetica Neue Medium"/>
                <a:cs typeface="Helvetica Neue Medium"/>
                <a:sym typeface="Helvetica Neue Medium"/>
              </a:defRPr>
            </a:pPr>
            <a:r>
              <a:t>The application form as a text</a:t>
            </a:r>
          </a:p>
          <a:p>
            <a:pPr marL="673100" indent="-673100">
              <a:buFontTx/>
              <a:buChar char="—"/>
              <a:defRPr>
                <a:latin typeface="Helvetica Neue Medium"/>
                <a:ea typeface="Helvetica Neue Medium"/>
                <a:cs typeface="Helvetica Neue Medium"/>
                <a:sym typeface="Helvetica Neue Medium"/>
              </a:defRPr>
            </a:pPr>
            <a:r>
              <a:t>Clarity as the key need for a strong application</a:t>
            </a:r>
          </a:p>
          <a:p>
            <a:pPr marL="673100" indent="-673100">
              <a:buFontTx/>
              <a:buChar char="—"/>
              <a:defRPr>
                <a:latin typeface="Helvetica Neue Medium"/>
                <a:ea typeface="Helvetica Neue Medium"/>
                <a:cs typeface="Helvetica Neue Medium"/>
                <a:sym typeface="Helvetica Neue Medium"/>
              </a:defRPr>
            </a:pPr>
            <a:r>
              <a:t>Acknowledging and using the arbitrariness in this approach</a:t>
            </a:r>
          </a:p>
          <a:p>
            <a:pPr marL="673100" indent="-673100">
              <a:buFontTx/>
              <a:buChar char="—"/>
              <a:defRPr>
                <a:latin typeface="Helvetica Neue Medium"/>
                <a:ea typeface="Helvetica Neue Medium"/>
                <a:cs typeface="Helvetica Neue Medium"/>
                <a:sym typeface="Helvetica Neue Medium"/>
              </a:defRPr>
            </a:pPr>
            <a:r>
              <a:t>Adapting language to different funders</a:t>
            </a:r>
          </a:p>
        </p:txBody>
      </p:sp>
      <p:sp>
        <p:nvSpPr>
          <p:cNvPr id="129" name="TextBox 2"/>
          <p:cNvSpPr txBox="1">
            <a:spLocks noGrp="1"/>
          </p:cNvSpPr>
          <p:nvPr>
            <p:ph type="body" idx="14"/>
          </p:nvPr>
        </p:nvSpPr>
        <p:spPr>
          <a:prstGeom prst="rect">
            <a:avLst/>
          </a:prstGeom>
        </p:spPr>
        <p:txBody>
          <a:bodyPr/>
          <a:lstStyle/>
          <a:p>
            <a:r>
              <a:t>Block 3 covers: </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extBox 3"/>
          <p:cNvSpPr txBox="1">
            <a:spLocks noGrp="1"/>
          </p:cNvSpPr>
          <p:nvPr>
            <p:ph type="body" idx="13"/>
          </p:nvPr>
        </p:nvSpPr>
        <p:spPr>
          <a:xfrm>
            <a:off x="672047" y="1916397"/>
            <a:ext cx="16943905" cy="5468595"/>
          </a:xfrm>
          <a:prstGeom prst="rect">
            <a:avLst/>
          </a:prstGeom>
        </p:spPr>
        <p:txBody>
          <a:bodyPr/>
          <a:lstStyle/>
          <a:p>
            <a:pPr marL="673100" indent="-673100">
              <a:buFontTx/>
              <a:buChar char="—"/>
            </a:pPr>
            <a:r>
              <a:t>Application forms vary in how strict or open they are</a:t>
            </a:r>
            <a:endParaRPr sz="1800"/>
          </a:p>
          <a:p>
            <a:pPr marL="673100" indent="-673100">
              <a:buFontTx/>
              <a:buChar char="—"/>
            </a:pPr>
            <a:r>
              <a:t>May tell you something about what the funder will be like to work with </a:t>
            </a:r>
            <a:endParaRPr sz="1800"/>
          </a:p>
          <a:p>
            <a:pPr marL="673100" indent="-673100">
              <a:buFontTx/>
              <a:buChar char="—"/>
            </a:pPr>
            <a:r>
              <a:t>A clear structure makes it easier for the person reading to absorb a lot of information</a:t>
            </a:r>
            <a:endParaRPr sz="1800"/>
          </a:p>
          <a:p>
            <a:pPr marL="673100" indent="-673100">
              <a:buFontTx/>
              <a:buChar char="—"/>
            </a:pPr>
            <a:r>
              <a:t>Read carefully and answer the questions that are there</a:t>
            </a:r>
          </a:p>
        </p:txBody>
      </p:sp>
      <p:sp>
        <p:nvSpPr>
          <p:cNvPr id="132" name="TextBox 2"/>
          <p:cNvSpPr txBox="1">
            <a:spLocks noGrp="1"/>
          </p:cNvSpPr>
          <p:nvPr>
            <p:ph type="body" idx="14"/>
          </p:nvPr>
        </p:nvSpPr>
        <p:spPr>
          <a:prstGeom prst="rect">
            <a:avLst/>
          </a:prstGeom>
        </p:spPr>
        <p:txBody>
          <a:bodyPr/>
          <a:lstStyle/>
          <a:p>
            <a:r>
              <a:t>3.1 Thinking about application forms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Box 2"/>
          <p:cNvSpPr txBox="1"/>
          <p:nvPr/>
        </p:nvSpPr>
        <p:spPr>
          <a:xfrm>
            <a:off x="672047" y="3781447"/>
            <a:ext cx="16943906" cy="25379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a:lnSpc>
                <a:spcPts val="9800"/>
              </a:lnSpc>
              <a:spcBef>
                <a:spcPts val="0"/>
              </a:spcBef>
              <a:defRPr sz="10800">
                <a:latin typeface="Helvetica Neue Medium"/>
                <a:ea typeface="Helvetica Neue Medium"/>
                <a:cs typeface="Helvetica Neue Medium"/>
                <a:sym typeface="Helvetica Neue Medium"/>
              </a:defRPr>
            </a:pPr>
            <a:r>
              <a:t>Block 1:</a:t>
            </a:r>
          </a:p>
          <a:p>
            <a:pPr>
              <a:lnSpc>
                <a:spcPts val="9800"/>
              </a:lnSpc>
              <a:spcBef>
                <a:spcPts val="0"/>
              </a:spcBef>
              <a:defRPr sz="10800">
                <a:latin typeface="Helvetica Neue Medium"/>
                <a:ea typeface="Helvetica Neue Medium"/>
                <a:cs typeface="Helvetica Neue Medium"/>
                <a:sym typeface="Helvetica Neue Medium"/>
              </a:defRPr>
            </a:pPr>
            <a:r>
              <a:t>Mapping the Local</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extBox 3"/>
          <p:cNvSpPr txBox="1">
            <a:spLocks noGrp="1"/>
          </p:cNvSpPr>
          <p:nvPr>
            <p:ph type="body" idx="13"/>
          </p:nvPr>
        </p:nvSpPr>
        <p:spPr>
          <a:xfrm>
            <a:off x="672047" y="1916397"/>
            <a:ext cx="16943906" cy="5062195"/>
          </a:xfrm>
          <a:prstGeom prst="rect">
            <a:avLst/>
          </a:prstGeom>
        </p:spPr>
        <p:txBody>
          <a:bodyPr/>
          <a:lstStyle/>
          <a:p>
            <a:pPr marL="673100" indent="-673100">
              <a:buFontTx/>
              <a:buChar char="—"/>
            </a:pPr>
            <a:r>
              <a:t>The biggest issue we have seen in applications from otherwise strong applicants is lack of clarity</a:t>
            </a:r>
            <a:endParaRPr sz="1800"/>
          </a:p>
          <a:p>
            <a:pPr marL="673100" indent="-673100">
              <a:buFontTx/>
              <a:buChar char="—"/>
            </a:pPr>
            <a:r>
              <a:t>Many talented but inexperienced artists are rejected because their application doesn’t show their project clearly</a:t>
            </a:r>
            <a:endParaRPr sz="1800"/>
          </a:p>
          <a:p>
            <a:pPr marL="673100" indent="-673100">
              <a:buFontTx/>
              <a:buChar char="—"/>
            </a:pPr>
            <a:r>
              <a:t>Especially artists with a long-term idea or an experimental approach can find this difficult</a:t>
            </a:r>
          </a:p>
        </p:txBody>
      </p:sp>
      <p:sp>
        <p:nvSpPr>
          <p:cNvPr id="135" name="TextBox 2"/>
          <p:cNvSpPr txBox="1">
            <a:spLocks noGrp="1"/>
          </p:cNvSpPr>
          <p:nvPr>
            <p:ph type="body" idx="14"/>
          </p:nvPr>
        </p:nvSpPr>
        <p:spPr>
          <a:prstGeom prst="rect">
            <a:avLst/>
          </a:prstGeom>
        </p:spPr>
        <p:txBody>
          <a:bodyPr/>
          <a:lstStyle/>
          <a:p>
            <a:r>
              <a:t>3.2 Clarity</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extBox 3"/>
          <p:cNvSpPr txBox="1">
            <a:spLocks noGrp="1"/>
          </p:cNvSpPr>
          <p:nvPr>
            <p:ph type="body" idx="13"/>
          </p:nvPr>
        </p:nvSpPr>
        <p:spPr>
          <a:xfrm>
            <a:off x="672047" y="1916397"/>
            <a:ext cx="16943906" cy="5874995"/>
          </a:xfrm>
          <a:prstGeom prst="rect">
            <a:avLst/>
          </a:prstGeom>
        </p:spPr>
        <p:txBody>
          <a:bodyPr/>
          <a:lstStyle/>
          <a:p>
            <a:pPr marL="0" indent="0">
              <a:buSzTx/>
              <a:buFontTx/>
              <a:buNone/>
              <a:defRPr>
                <a:latin typeface="Helvetica Neue Medium"/>
                <a:ea typeface="Helvetica Neue Medium"/>
                <a:cs typeface="Helvetica Neue Medium"/>
                <a:sym typeface="Helvetica Neue Medium"/>
              </a:defRPr>
            </a:pPr>
            <a:r>
              <a:t>An application can be unclear because it:</a:t>
            </a:r>
          </a:p>
          <a:p>
            <a:pPr marL="614947" indent="-614947">
              <a:buFontTx/>
              <a:buAutoNum type="arabicPeriod"/>
            </a:pPr>
            <a:r>
              <a:t>Doesn’t have enough information</a:t>
            </a:r>
            <a:endParaRPr sz="1800"/>
          </a:p>
          <a:p>
            <a:pPr marL="614947" indent="-614947">
              <a:buFontTx/>
              <a:buAutoNum type="arabicPeriod"/>
            </a:pPr>
            <a:r>
              <a:t>Has too much information (making it hard to pick out the key points)</a:t>
            </a:r>
            <a:endParaRPr sz="1800"/>
          </a:p>
          <a:p>
            <a:pPr marL="614947" indent="-614947">
              <a:buFontTx/>
              <a:buAutoNum type="arabicPeriod"/>
            </a:pPr>
            <a:r>
              <a:t>Has the right amount of information, but in the wrong order</a:t>
            </a:r>
            <a:endParaRPr sz="1800"/>
          </a:p>
          <a:p>
            <a:pPr marL="614947" indent="-614947">
              <a:buFontTx/>
              <a:buAutoNum type="arabicPeriod"/>
            </a:pPr>
            <a:r>
              <a:t>A combination of the above</a:t>
            </a:r>
          </a:p>
        </p:txBody>
      </p:sp>
      <p:sp>
        <p:nvSpPr>
          <p:cNvPr id="138" name="TextBox 2"/>
          <p:cNvSpPr txBox="1">
            <a:spLocks noGrp="1"/>
          </p:cNvSpPr>
          <p:nvPr>
            <p:ph type="body" idx="14"/>
          </p:nvPr>
        </p:nvSpPr>
        <p:spPr>
          <a:prstGeom prst="rect">
            <a:avLst/>
          </a:prstGeom>
        </p:spPr>
        <p:txBody>
          <a:bodyPr/>
          <a:lstStyle/>
          <a:p>
            <a:r>
              <a:t>3.3 Information</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extBox 3"/>
          <p:cNvSpPr txBox="1">
            <a:spLocks noGrp="1"/>
          </p:cNvSpPr>
          <p:nvPr>
            <p:ph type="body" idx="13"/>
          </p:nvPr>
        </p:nvSpPr>
        <p:spPr>
          <a:xfrm>
            <a:off x="672047" y="1916397"/>
            <a:ext cx="16943906" cy="5773395"/>
          </a:xfrm>
          <a:prstGeom prst="rect">
            <a:avLst/>
          </a:prstGeom>
        </p:spPr>
        <p:txBody>
          <a:bodyPr/>
          <a:lstStyle/>
          <a:p>
            <a:pPr marL="673100" indent="-673100">
              <a:buFontTx/>
              <a:buChar char="—"/>
            </a:pPr>
            <a:r>
              <a:t>People often write proposals that mirror their thinking process, telling the story of how they got to the point of making an application</a:t>
            </a:r>
            <a:endParaRPr sz="1800"/>
          </a:p>
          <a:p>
            <a:pPr marL="673100" indent="-673100">
              <a:buFontTx/>
              <a:buChar char="—"/>
            </a:pPr>
            <a:r>
              <a:t>This kind of application talks more about context and the why, to communicate how the person writing sees the project</a:t>
            </a:r>
            <a:endParaRPr sz="1800"/>
          </a:p>
          <a:p>
            <a:pPr marL="673100" indent="-673100">
              <a:buFontTx/>
              <a:buChar char="—"/>
            </a:pPr>
            <a:r>
              <a:t>This comes at the expense of concrete details (who, what, where, when…)</a:t>
            </a:r>
          </a:p>
        </p:txBody>
      </p:sp>
      <p:sp>
        <p:nvSpPr>
          <p:cNvPr id="141" name="TextBox 2"/>
          <p:cNvSpPr txBox="1">
            <a:spLocks noGrp="1"/>
          </p:cNvSpPr>
          <p:nvPr>
            <p:ph type="body" idx="14"/>
          </p:nvPr>
        </p:nvSpPr>
        <p:spPr>
          <a:prstGeom prst="rect">
            <a:avLst/>
          </a:prstGeom>
        </p:spPr>
        <p:txBody>
          <a:bodyPr/>
          <a:lstStyle/>
          <a:p>
            <a:r>
              <a:t>3.4 Telling the story</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extBox 2"/>
          <p:cNvSpPr txBox="1">
            <a:spLocks noGrp="1"/>
          </p:cNvSpPr>
          <p:nvPr>
            <p:ph type="body" idx="14"/>
          </p:nvPr>
        </p:nvSpPr>
        <p:spPr>
          <a:prstGeom prst="rect">
            <a:avLst/>
          </a:prstGeom>
        </p:spPr>
        <p:txBody>
          <a:bodyPr/>
          <a:lstStyle/>
          <a:p>
            <a:r>
              <a:t>3.5 What not to do</a:t>
            </a:r>
          </a:p>
        </p:txBody>
      </p:sp>
      <p:sp>
        <p:nvSpPr>
          <p:cNvPr id="144" name="TextBox 3"/>
          <p:cNvSpPr txBox="1"/>
          <p:nvPr/>
        </p:nvSpPr>
        <p:spPr>
          <a:xfrm>
            <a:off x="672047" y="1916397"/>
            <a:ext cx="16943906" cy="75989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lnSpc>
                <a:spcPts val="5600"/>
              </a:lnSpc>
              <a:spcBef>
                <a:spcPts val="3200"/>
              </a:spcBef>
              <a:defRPr sz="4600">
                <a:solidFill>
                  <a:srgbClr val="234837"/>
                </a:solidFill>
                <a:latin typeface="Helvetica Neue Medium"/>
                <a:ea typeface="Helvetica Neue Medium"/>
                <a:cs typeface="Helvetica Neue Medium"/>
                <a:sym typeface="Helvetica Neue Medium"/>
              </a:defRPr>
            </a:pPr>
            <a:r>
              <a:t>Question: Short description of the project for which funding is sought (max. 100 words)</a:t>
            </a:r>
          </a:p>
          <a:p>
            <a:pPr>
              <a:lnSpc>
                <a:spcPts val="3800"/>
              </a:lnSpc>
              <a:spcBef>
                <a:spcPts val="2300"/>
              </a:spcBef>
              <a:defRPr sz="3200">
                <a:solidFill>
                  <a:srgbClr val="234837"/>
                </a:solidFill>
                <a:latin typeface="Helvetica Neue Medium"/>
                <a:ea typeface="Helvetica Neue Medium"/>
                <a:cs typeface="Helvetica Neue Medium"/>
                <a:sym typeface="Helvetica Neue Medium"/>
              </a:defRPr>
            </a:pPr>
            <a:r>
              <a:t>This is a long-term project rooted deeply in the interest in literature as a platform for social emancipation towards solidarity with all forms of life. </a:t>
            </a:r>
          </a:p>
          <a:p>
            <a:pPr>
              <a:lnSpc>
                <a:spcPts val="3800"/>
              </a:lnSpc>
              <a:spcBef>
                <a:spcPts val="2300"/>
              </a:spcBef>
              <a:defRPr sz="3200">
                <a:solidFill>
                  <a:srgbClr val="234837"/>
                </a:solidFill>
                <a:latin typeface="Helvetica Neue Medium"/>
                <a:ea typeface="Helvetica Neue Medium"/>
                <a:cs typeface="Helvetica Neue Medium"/>
                <a:sym typeface="Helvetica Neue Medium"/>
              </a:defRPr>
            </a:pPr>
            <a:r>
              <a:t>Since 2017, this project has been evolving around our attempt to document an ecosystem of alternative literature productive in our city and others. The story about the marginalisation of non-hegemonic writers reflects a shift in paradigm, and the initiatives and time taken recently by young people organizing around independent publishing. </a:t>
            </a:r>
          </a:p>
          <a:p>
            <a:pPr>
              <a:lnSpc>
                <a:spcPts val="3800"/>
              </a:lnSpc>
              <a:spcBef>
                <a:spcPts val="2300"/>
              </a:spcBef>
              <a:defRPr sz="3200">
                <a:solidFill>
                  <a:srgbClr val="234837"/>
                </a:solidFill>
                <a:latin typeface="Helvetica Neue Medium"/>
                <a:ea typeface="Helvetica Neue Medium"/>
                <a:cs typeface="Helvetica Neue Medium"/>
                <a:sym typeface="Helvetica Neue Medium"/>
              </a:defRPr>
            </a:pPr>
            <a:r>
              <a:t>The goal is to emphasise the need for solidarity in today’s individualistic societies. For this next phase of the ongoing project, a production of a publication is envisioned based on the  voices and stories we gather from the community. The text will bring together all the separate steps taken so far in this developing story in a coherent form, thus the message of solidarity might reach a wider audience and achieve a stronger impact.</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extBox 2"/>
          <p:cNvSpPr txBox="1">
            <a:spLocks noGrp="1"/>
          </p:cNvSpPr>
          <p:nvPr>
            <p:ph type="body" idx="14"/>
          </p:nvPr>
        </p:nvSpPr>
        <p:spPr>
          <a:prstGeom prst="rect">
            <a:avLst/>
          </a:prstGeom>
        </p:spPr>
        <p:txBody>
          <a:bodyPr/>
          <a:lstStyle/>
          <a:p>
            <a:r>
              <a:t>3.6 Doing it better</a:t>
            </a:r>
          </a:p>
        </p:txBody>
      </p:sp>
      <p:sp>
        <p:nvSpPr>
          <p:cNvPr id="147" name="TextBox 3"/>
          <p:cNvSpPr txBox="1"/>
          <p:nvPr/>
        </p:nvSpPr>
        <p:spPr>
          <a:xfrm>
            <a:off x="672047" y="1916397"/>
            <a:ext cx="16333748" cy="64178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lnSpc>
                <a:spcPts val="5600"/>
              </a:lnSpc>
              <a:spcBef>
                <a:spcPts val="3200"/>
              </a:spcBef>
              <a:defRPr sz="4600">
                <a:solidFill>
                  <a:srgbClr val="234837"/>
                </a:solidFill>
                <a:latin typeface="Helvetica Neue Medium"/>
                <a:ea typeface="Helvetica Neue Medium"/>
                <a:cs typeface="Helvetica Neue Medium"/>
                <a:sym typeface="Helvetica Neue Medium"/>
              </a:defRPr>
            </a:pPr>
            <a:r>
              <a:t>Question: Short description of the project for which funding is sought (max. 100 words)</a:t>
            </a:r>
            <a:endParaRPr sz="1800"/>
          </a:p>
          <a:p>
            <a:pPr>
              <a:lnSpc>
                <a:spcPts val="3800"/>
              </a:lnSpc>
              <a:spcBef>
                <a:spcPts val="2600"/>
              </a:spcBef>
              <a:defRPr sz="3200">
                <a:solidFill>
                  <a:srgbClr val="234837"/>
                </a:solidFill>
                <a:latin typeface="Helvetica Neue Medium"/>
                <a:ea typeface="Helvetica Neue Medium"/>
                <a:cs typeface="Helvetica Neue Medium"/>
                <a:sym typeface="Helvetica Neue Medium"/>
              </a:defRPr>
            </a:pPr>
            <a:r>
              <a:t>The project will consist of an ethnographic field trip, during which we will interview individuals, collectives, and spaces active in independent publishing activities in four key cities in Mexico.  </a:t>
            </a:r>
          </a:p>
          <a:p>
            <a:pPr>
              <a:lnSpc>
                <a:spcPts val="3800"/>
              </a:lnSpc>
              <a:spcBef>
                <a:spcPts val="2600"/>
              </a:spcBef>
              <a:defRPr sz="3200">
                <a:solidFill>
                  <a:srgbClr val="234837"/>
                </a:solidFill>
                <a:latin typeface="Helvetica Neue Medium"/>
                <a:ea typeface="Helvetica Neue Medium"/>
                <a:cs typeface="Helvetica Neue Medium"/>
                <a:sym typeface="Helvetica Neue Medium"/>
              </a:defRPr>
            </a:pPr>
            <a:r>
              <a:t>Based on these interviews, which will build on around five years of prior research, we will produce a book bringing together the politics and tactics of independent publishing and the radical ideas associated with it. With it, we will reach a generation of young readers who have not been exposed to publishing outside the mainstream, provoking anti-hegemonic modes of thought and a more diverse public sphere in the country.</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extBox 3"/>
          <p:cNvSpPr txBox="1">
            <a:spLocks noGrp="1"/>
          </p:cNvSpPr>
          <p:nvPr>
            <p:ph type="body" idx="13"/>
          </p:nvPr>
        </p:nvSpPr>
        <p:spPr>
          <a:xfrm>
            <a:off x="672047" y="1916397"/>
            <a:ext cx="16943906" cy="6179795"/>
          </a:xfrm>
          <a:prstGeom prst="rect">
            <a:avLst/>
          </a:prstGeom>
        </p:spPr>
        <p:txBody>
          <a:bodyPr/>
          <a:lstStyle/>
          <a:p>
            <a:pPr marL="673100" indent="-673100">
              <a:buFontTx/>
              <a:buChar char="—"/>
            </a:pPr>
            <a:r>
              <a:t>In the early stages, being so definite can feel arbitrary</a:t>
            </a:r>
            <a:endParaRPr sz="1800"/>
          </a:p>
          <a:p>
            <a:pPr marL="673100" indent="-673100">
              <a:buFontTx/>
              <a:buChar char="—"/>
            </a:pPr>
            <a:r>
              <a:t>The abstraction of the results framework can help you identify concrete information to share</a:t>
            </a:r>
            <a:endParaRPr sz="1800"/>
          </a:p>
          <a:p>
            <a:pPr marL="673100" indent="-673100">
              <a:buFontTx/>
              <a:buChar char="—"/>
            </a:pPr>
            <a:r>
              <a:t>Let the arbitrariness work for you by aligning your outcomes and impact with their mission</a:t>
            </a:r>
            <a:endParaRPr sz="1800"/>
          </a:p>
          <a:p>
            <a:pPr marL="673100" indent="-673100">
              <a:buFontTx/>
              <a:buChar char="—"/>
            </a:pPr>
            <a:r>
              <a:t>When you don’t know yet what something will become, think about how you will find out</a:t>
            </a:r>
          </a:p>
        </p:txBody>
      </p:sp>
      <p:sp>
        <p:nvSpPr>
          <p:cNvPr id="150" name="TextBox 2"/>
          <p:cNvSpPr txBox="1">
            <a:spLocks noGrp="1"/>
          </p:cNvSpPr>
          <p:nvPr>
            <p:ph type="body" idx="14"/>
          </p:nvPr>
        </p:nvSpPr>
        <p:spPr>
          <a:prstGeom prst="rect">
            <a:avLst/>
          </a:prstGeom>
        </p:spPr>
        <p:txBody>
          <a:bodyPr/>
          <a:lstStyle/>
          <a:p>
            <a:r>
              <a:t>3.7 Making it work for you</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TextBox 3"/>
          <p:cNvSpPr txBox="1">
            <a:spLocks noGrp="1"/>
          </p:cNvSpPr>
          <p:nvPr>
            <p:ph type="body" idx="13"/>
          </p:nvPr>
        </p:nvSpPr>
        <p:spPr>
          <a:xfrm>
            <a:off x="672047" y="1916397"/>
            <a:ext cx="16943906" cy="6179795"/>
          </a:xfrm>
          <a:prstGeom prst="rect">
            <a:avLst/>
          </a:prstGeom>
        </p:spPr>
        <p:txBody>
          <a:bodyPr/>
          <a:lstStyle/>
          <a:p>
            <a:pPr marL="673100" indent="-673100">
              <a:buFontTx/>
              <a:buChar char="—"/>
            </a:pPr>
            <a:r>
              <a:t>Information and language you use can also be adapted depending on the type of funder </a:t>
            </a:r>
            <a:endParaRPr sz="1800"/>
          </a:p>
          <a:p>
            <a:pPr marL="673100" indent="-673100">
              <a:buFontTx/>
              <a:buChar char="—"/>
            </a:pPr>
            <a:r>
              <a:t>Big or small, local or international, focussed or general </a:t>
            </a:r>
            <a:endParaRPr sz="1800"/>
          </a:p>
          <a:p>
            <a:pPr marL="673100" indent="-673100">
              <a:buFontTx/>
              <a:buChar char="—"/>
            </a:pPr>
            <a:r>
              <a:t>Context, the significance of certain names or concepts a person needs to know to understand your project</a:t>
            </a:r>
            <a:endParaRPr sz="1800"/>
          </a:p>
          <a:p>
            <a:pPr marL="673100" indent="-673100">
              <a:buFontTx/>
              <a:buChar char="—"/>
            </a:pPr>
            <a:r>
              <a:t>How much is the person reading likely to know already, and how much do you need to tell them?</a:t>
            </a:r>
          </a:p>
        </p:txBody>
      </p:sp>
      <p:sp>
        <p:nvSpPr>
          <p:cNvPr id="153" name="TextBox 2"/>
          <p:cNvSpPr txBox="1">
            <a:spLocks noGrp="1"/>
          </p:cNvSpPr>
          <p:nvPr>
            <p:ph type="body" idx="14"/>
          </p:nvPr>
        </p:nvSpPr>
        <p:spPr>
          <a:prstGeom prst="rect">
            <a:avLst/>
          </a:prstGeom>
        </p:spPr>
        <p:txBody>
          <a:bodyPr/>
          <a:lstStyle/>
          <a:p>
            <a:r>
              <a:t>3.8 Adapting the language to the type of funder </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extBox 3"/>
          <p:cNvSpPr txBox="1">
            <a:spLocks noGrp="1"/>
          </p:cNvSpPr>
          <p:nvPr>
            <p:ph type="body" idx="13"/>
          </p:nvPr>
        </p:nvSpPr>
        <p:spPr>
          <a:xfrm>
            <a:off x="672047" y="1916398"/>
            <a:ext cx="16676406" cy="6442963"/>
          </a:xfrm>
          <a:prstGeom prst="rect">
            <a:avLst/>
          </a:prstGeom>
        </p:spPr>
        <p:txBody>
          <a:bodyPr/>
          <a:lstStyle/>
          <a:p>
            <a:pPr marL="0" indent="0">
              <a:lnSpc>
                <a:spcPts val="4600"/>
              </a:lnSpc>
              <a:spcBef>
                <a:spcPts val="2800"/>
              </a:spcBef>
              <a:buSzTx/>
              <a:buFontTx/>
              <a:buNone/>
              <a:defRPr sz="4000">
                <a:solidFill>
                  <a:srgbClr val="F4E9DF"/>
                </a:solidFill>
              </a:defRPr>
            </a:pPr>
            <a:r>
              <a:t>Get back into your teams and look back at your results framework.</a:t>
            </a:r>
            <a:endParaRPr sz="1800">
              <a:solidFill>
                <a:srgbClr val="000000"/>
              </a:solidFill>
            </a:endParaRPr>
          </a:p>
          <a:p>
            <a:pPr marL="0" indent="0">
              <a:lnSpc>
                <a:spcPts val="4600"/>
              </a:lnSpc>
              <a:spcBef>
                <a:spcPts val="2800"/>
              </a:spcBef>
              <a:buSzTx/>
              <a:buFontTx/>
              <a:buNone/>
              <a:defRPr sz="4000">
                <a:solidFill>
                  <a:srgbClr val="F4E9DF"/>
                </a:solidFill>
              </a:defRPr>
            </a:pPr>
            <a:r>
              <a:t>Now answer in a way that includes all the information contained in your results framework: </a:t>
            </a:r>
            <a:r>
              <a:rPr b="1"/>
              <a:t>Short description of the project for which funding is sought</a:t>
            </a:r>
            <a:r>
              <a:t> (max. 100 words)</a:t>
            </a:r>
          </a:p>
          <a:p>
            <a:pPr marL="0" indent="0">
              <a:lnSpc>
                <a:spcPts val="4600"/>
              </a:lnSpc>
              <a:spcBef>
                <a:spcPts val="2800"/>
              </a:spcBef>
              <a:buSzTx/>
              <a:buFontTx/>
              <a:buNone/>
              <a:defRPr sz="4000">
                <a:solidFill>
                  <a:srgbClr val="F4E9DF"/>
                </a:solidFill>
              </a:defRPr>
            </a:pPr>
            <a:endParaRPr/>
          </a:p>
          <a:p>
            <a:pPr marL="585304" indent="-585304">
              <a:lnSpc>
                <a:spcPts val="4600"/>
              </a:lnSpc>
              <a:spcBef>
                <a:spcPts val="2800"/>
              </a:spcBef>
              <a:buFontTx/>
              <a:buChar char="—"/>
              <a:defRPr sz="4000">
                <a:solidFill>
                  <a:srgbClr val="F4E9DF"/>
                </a:solidFill>
              </a:defRPr>
            </a:pPr>
            <a:r>
              <a:t>Put your most important point at the beginning</a:t>
            </a:r>
          </a:p>
          <a:p>
            <a:pPr marL="585304" indent="-585304">
              <a:lnSpc>
                <a:spcPts val="4600"/>
              </a:lnSpc>
              <a:spcBef>
                <a:spcPts val="2800"/>
              </a:spcBef>
              <a:buFontTx/>
              <a:buChar char="—"/>
              <a:defRPr sz="4000">
                <a:solidFill>
                  <a:srgbClr val="F4E9DF"/>
                </a:solidFill>
              </a:defRPr>
            </a:pPr>
            <a:r>
              <a:t>Use short sentences</a:t>
            </a:r>
          </a:p>
          <a:p>
            <a:pPr marL="585304" indent="-585304">
              <a:lnSpc>
                <a:spcPts val="4600"/>
              </a:lnSpc>
              <a:spcBef>
                <a:spcPts val="2800"/>
              </a:spcBef>
              <a:buFontTx/>
              <a:buChar char="—"/>
              <a:defRPr sz="4000">
                <a:solidFill>
                  <a:srgbClr val="F4E9DF"/>
                </a:solidFill>
              </a:defRPr>
            </a:pPr>
            <a:r>
              <a:t>Avoid jargon</a:t>
            </a:r>
          </a:p>
        </p:txBody>
      </p:sp>
      <p:sp>
        <p:nvSpPr>
          <p:cNvPr id="156" name="TextBox 2"/>
          <p:cNvSpPr txBox="1">
            <a:spLocks noGrp="1"/>
          </p:cNvSpPr>
          <p:nvPr>
            <p:ph type="body" idx="14"/>
          </p:nvPr>
        </p:nvSpPr>
        <p:spPr>
          <a:prstGeom prst="rect">
            <a:avLst/>
          </a:prstGeom>
        </p:spPr>
        <p:txBody>
          <a:bodyPr/>
          <a:lstStyle/>
          <a:p>
            <a:r>
              <a:t>Practice exercise: Writing</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extBox 2"/>
          <p:cNvSpPr txBox="1">
            <a:spLocks noGrp="1"/>
          </p:cNvSpPr>
          <p:nvPr>
            <p:ph type="body" idx="13"/>
          </p:nvPr>
        </p:nvSpPr>
        <p:spPr>
          <a:xfrm>
            <a:off x="672047" y="4403747"/>
            <a:ext cx="16943906" cy="1293311"/>
          </a:xfrm>
          <a:prstGeom prst="rect">
            <a:avLst/>
          </a:prstGeom>
        </p:spPr>
        <p:txBody>
          <a:bodyPr/>
          <a:lstStyle>
            <a:lvl1pPr marL="0" indent="0">
              <a:lnSpc>
                <a:spcPts val="9800"/>
              </a:lnSpc>
              <a:spcBef>
                <a:spcPts val="0"/>
              </a:spcBef>
              <a:buSzTx/>
              <a:buFontTx/>
              <a:buNone/>
              <a:defRPr sz="10800">
                <a:latin typeface="Helvetica Neue Medium"/>
                <a:ea typeface="Helvetica Neue Medium"/>
                <a:cs typeface="Helvetica Neue Medium"/>
                <a:sym typeface="Helvetica Neue Medium"/>
              </a:defRPr>
            </a:lvl1pPr>
          </a:lstStyle>
          <a:p>
            <a:r>
              <a:t>Block 4: Budgets</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extBox 3"/>
          <p:cNvSpPr txBox="1">
            <a:spLocks noGrp="1"/>
          </p:cNvSpPr>
          <p:nvPr>
            <p:ph type="body" idx="13"/>
          </p:nvPr>
        </p:nvSpPr>
        <p:spPr>
          <a:xfrm>
            <a:off x="672047" y="1916397"/>
            <a:ext cx="16943906" cy="6283730"/>
          </a:xfrm>
          <a:prstGeom prst="rect">
            <a:avLst/>
          </a:prstGeom>
        </p:spPr>
        <p:txBody>
          <a:bodyPr/>
          <a:lstStyle/>
          <a:p>
            <a:pPr marL="421105" indent="-421105">
              <a:buFontTx/>
              <a:buChar char="—"/>
              <a:defRPr>
                <a:latin typeface="Helvetica Neue Medium"/>
                <a:ea typeface="Helvetica Neue Medium"/>
                <a:cs typeface="Helvetica Neue Medium"/>
                <a:sym typeface="Helvetica Neue Medium"/>
              </a:defRPr>
            </a:pPr>
            <a:r>
              <a:t>Preparing a basic project budget</a:t>
            </a:r>
          </a:p>
          <a:p>
            <a:pPr marL="421105" indent="-421105">
              <a:buFontTx/>
              <a:buChar char="—"/>
              <a:defRPr>
                <a:latin typeface="Helvetica Neue Medium"/>
                <a:ea typeface="Helvetica Neue Medium"/>
                <a:cs typeface="Helvetica Neue Medium"/>
                <a:sym typeface="Helvetica Neue Medium"/>
              </a:defRPr>
            </a:pPr>
            <a:r>
              <a:t>How budgets can reinforce the story you are telling </a:t>
            </a:r>
          </a:p>
          <a:p>
            <a:pPr marL="421105" indent="-421105">
              <a:buFontTx/>
              <a:buChar char="—"/>
              <a:defRPr>
                <a:latin typeface="Helvetica Neue Medium"/>
                <a:ea typeface="Helvetica Neue Medium"/>
                <a:cs typeface="Helvetica Neue Medium"/>
                <a:sym typeface="Helvetica Neue Medium"/>
              </a:defRPr>
            </a:pPr>
            <a:r>
              <a:t>Thinking about salaries</a:t>
            </a:r>
          </a:p>
          <a:p>
            <a:pPr marL="421105" indent="-421105">
              <a:buFontTx/>
              <a:buChar char="—"/>
              <a:defRPr>
                <a:latin typeface="Helvetica Neue Medium"/>
                <a:ea typeface="Helvetica Neue Medium"/>
                <a:cs typeface="Helvetica Neue Medium"/>
                <a:sym typeface="Helvetica Neue Medium"/>
              </a:defRPr>
            </a:pPr>
            <a:r>
              <a:t>How much detail a budget should contain </a:t>
            </a:r>
          </a:p>
          <a:p>
            <a:pPr marL="421105" indent="-421105">
              <a:buFontTx/>
              <a:buChar char="—"/>
              <a:defRPr>
                <a:latin typeface="Helvetica Neue Medium"/>
                <a:ea typeface="Helvetica Neue Medium"/>
                <a:cs typeface="Helvetica Neue Medium"/>
                <a:sym typeface="Helvetica Neue Medium"/>
              </a:defRPr>
            </a:pPr>
            <a:r>
              <a:t>Grouping costs into budget lines</a:t>
            </a:r>
          </a:p>
          <a:p>
            <a:pPr marL="421105" indent="-421105">
              <a:buFontTx/>
              <a:buChar char="—"/>
              <a:defRPr>
                <a:latin typeface="Helvetica Neue Medium"/>
                <a:ea typeface="Helvetica Neue Medium"/>
                <a:cs typeface="Helvetica Neue Medium"/>
                <a:sym typeface="Helvetica Neue Medium"/>
              </a:defRPr>
            </a:pPr>
            <a:r>
              <a:t>Managing deviations from a planned budget </a:t>
            </a:r>
          </a:p>
        </p:txBody>
      </p:sp>
      <p:sp>
        <p:nvSpPr>
          <p:cNvPr id="161" name="TextBox 2"/>
          <p:cNvSpPr txBox="1">
            <a:spLocks noGrp="1"/>
          </p:cNvSpPr>
          <p:nvPr>
            <p:ph type="body" idx="14"/>
          </p:nvPr>
        </p:nvSpPr>
        <p:spPr>
          <a:prstGeom prst="rect">
            <a:avLst/>
          </a:prstGeom>
        </p:spPr>
        <p:txBody>
          <a:bodyPr/>
          <a:lstStyle/>
          <a:p>
            <a:r>
              <a:t>Block 4 covers: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2"/>
          <p:cNvSpPr txBox="1"/>
          <p:nvPr/>
        </p:nvSpPr>
        <p:spPr>
          <a:xfrm>
            <a:off x="672047" y="616901"/>
            <a:ext cx="16941802"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1.1 Who are the funders?</a:t>
            </a:r>
          </a:p>
        </p:txBody>
      </p:sp>
      <p:graphicFrame>
        <p:nvGraphicFramePr>
          <p:cNvPr id="56" name="Tableau 1"/>
          <p:cNvGraphicFramePr/>
          <p:nvPr/>
        </p:nvGraphicFramePr>
        <p:xfrm>
          <a:off x="673100" y="2006600"/>
          <a:ext cx="16916400" cy="7607300"/>
        </p:xfrm>
        <a:graphic>
          <a:graphicData uri="http://schemas.openxmlformats.org/drawingml/2006/table">
            <a:tbl>
              <a:tblPr>
                <a:tableStyleId>{4C3C2611-4C71-4FC5-86AE-919BDF0F9419}</a:tableStyleId>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gridCol w="4229100">
                  <a:extLst>
                    <a:ext uri="{9D8B030D-6E8A-4147-A177-3AD203B41FA5}">
                      <a16:colId xmlns:a16="http://schemas.microsoft.com/office/drawing/2014/main" val="20002"/>
                    </a:ext>
                  </a:extLst>
                </a:gridCol>
                <a:gridCol w="4229100">
                  <a:extLst>
                    <a:ext uri="{9D8B030D-6E8A-4147-A177-3AD203B41FA5}">
                      <a16:colId xmlns:a16="http://schemas.microsoft.com/office/drawing/2014/main" val="20003"/>
                    </a:ext>
                  </a:extLst>
                </a:gridCol>
              </a:tblGrid>
              <a:tr h="152146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Public</a:t>
                      </a:r>
                    </a:p>
                  </a:txBody>
                  <a:tcPr marL="36000" marR="36000" marT="36000" marB="36000" horzOverflow="overflow">
                    <a:lnL w="12700">
                      <a:miter lim="400000"/>
                    </a:lnL>
                    <a:lnR w="10800">
                      <a:solidFill>
                        <a:srgbClr val="E64B23"/>
                      </a:solidFill>
                    </a:lnR>
                    <a:lnT w="12700">
                      <a:miter lim="400000"/>
                    </a:lnT>
                    <a:lnB w="10800">
                      <a:solidFill>
                        <a:srgbClr val="E64B23"/>
                      </a:solidFill>
                    </a:lnB>
                    <a:noFill/>
                  </a:tcPr>
                </a:tc>
                <a:tc gridSpan="3">
                  <a:txBody>
                    <a:bodyPr/>
                    <a:lstStyle/>
                    <a:p>
                      <a:pPr marL="63500">
                        <a:spcBef>
                          <a:spcPts val="0"/>
                        </a:spcBef>
                        <a:defRPr sz="1800"/>
                      </a:pPr>
                      <a:r>
                        <a:rPr sz="2800">
                          <a:solidFill>
                            <a:srgbClr val="006182"/>
                          </a:solidFill>
                          <a:latin typeface="Helvetica Neue Medium"/>
                          <a:ea typeface="Helvetica Neue Medium"/>
                          <a:cs typeface="Helvetica Neue Medium"/>
                          <a:sym typeface="Helvetica Neue Medium"/>
                        </a:rPr>
                        <a:t>Fill in before or during workshop session</a:t>
                      </a:r>
                    </a:p>
                  </a:txBody>
                  <a:tcPr marL="38100" marR="38100" marT="38100" marB="38100" horzOverflow="overflow">
                    <a:lnL w="10800">
                      <a:solidFill>
                        <a:srgbClr val="E64B23"/>
                      </a:solidFill>
                    </a:lnL>
                    <a:lnR w="12700">
                      <a:miter lim="400000"/>
                    </a:lnR>
                    <a:lnT w="12700">
                      <a:miter lim="400000"/>
                    </a:lnT>
                    <a:lnB w="10800">
                      <a:solidFill>
                        <a:srgbClr val="E64B23"/>
                      </a:solidFill>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2146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Private</a:t>
                      </a: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gridSpan="3">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52146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Corporate</a:t>
                      </a: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gridSpan="3">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52146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International</a:t>
                      </a: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gridSpan="3">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52146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Useful platforms</a:t>
                      </a:r>
                    </a:p>
                  </a:txBody>
                  <a:tcPr marL="36000" marR="36000" marT="36000" marB="36000" horzOverflow="overflow">
                    <a:lnL w="12700">
                      <a:miter lim="400000"/>
                    </a:lnL>
                    <a:lnR w="10800">
                      <a:solidFill>
                        <a:srgbClr val="E64B23"/>
                      </a:solidFill>
                    </a:lnR>
                    <a:lnT w="10800">
                      <a:solidFill>
                        <a:srgbClr val="E64B23"/>
                      </a:solidFill>
                    </a:lnT>
                    <a:lnB w="12700">
                      <a:miter lim="400000"/>
                    </a:lnB>
                    <a:noFill/>
                  </a:tcPr>
                </a:tc>
                <a:tc gridSpan="3">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2700">
                      <a:miter lim="400000"/>
                    </a:lnR>
                    <a:lnT w="10800">
                      <a:solidFill>
                        <a:srgbClr val="E64B23"/>
                      </a:solidFill>
                    </a:lnT>
                    <a:lnB w="12700">
                      <a:miter lim="400000"/>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extBox 3"/>
          <p:cNvSpPr txBox="1">
            <a:spLocks noGrp="1"/>
          </p:cNvSpPr>
          <p:nvPr>
            <p:ph type="body" idx="13"/>
          </p:nvPr>
        </p:nvSpPr>
        <p:spPr>
          <a:xfrm>
            <a:off x="672047" y="1916397"/>
            <a:ext cx="16751354" cy="5468595"/>
          </a:xfrm>
          <a:prstGeom prst="rect">
            <a:avLst/>
          </a:prstGeom>
        </p:spPr>
        <p:txBody>
          <a:bodyPr/>
          <a:lstStyle/>
          <a:p>
            <a:pPr marL="673100" indent="-673100">
              <a:buFontTx/>
              <a:buChar char="—"/>
            </a:pPr>
            <a:r>
              <a:t>Your budget is a statement of everything you need that costs money</a:t>
            </a:r>
          </a:p>
          <a:p>
            <a:pPr marL="673100" indent="-673100">
              <a:buFontTx/>
              <a:buChar char="—"/>
            </a:pPr>
            <a:r>
              <a:t>Budgets are part of telling the story </a:t>
            </a:r>
          </a:p>
          <a:p>
            <a:pPr marL="673100" indent="-673100">
              <a:buFontTx/>
              <a:buChar char="—"/>
            </a:pPr>
            <a:r>
              <a:t>Reader should be able to guess your activities and outputs just from the budget</a:t>
            </a:r>
          </a:p>
          <a:p>
            <a:pPr marL="673100" indent="-673100">
              <a:buFontTx/>
              <a:buChar char="—"/>
            </a:pPr>
            <a:r>
              <a:t>A clear budget also shows you know what you’re doing</a:t>
            </a:r>
          </a:p>
        </p:txBody>
      </p:sp>
      <p:sp>
        <p:nvSpPr>
          <p:cNvPr id="164" name="TextBox 2"/>
          <p:cNvSpPr txBox="1">
            <a:spLocks noGrp="1"/>
          </p:cNvSpPr>
          <p:nvPr>
            <p:ph type="body" idx="14"/>
          </p:nvPr>
        </p:nvSpPr>
        <p:spPr>
          <a:prstGeom prst="rect">
            <a:avLst/>
          </a:prstGeom>
        </p:spPr>
        <p:txBody>
          <a:bodyPr/>
          <a:lstStyle/>
          <a:p>
            <a:r>
              <a:t>4.1 What is a budget for?</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TextBox 3"/>
          <p:cNvSpPr txBox="1">
            <a:spLocks noGrp="1"/>
          </p:cNvSpPr>
          <p:nvPr>
            <p:ph type="body" idx="13"/>
          </p:nvPr>
        </p:nvSpPr>
        <p:spPr>
          <a:xfrm>
            <a:off x="672047" y="1916397"/>
            <a:ext cx="16943906" cy="5468595"/>
          </a:xfrm>
          <a:prstGeom prst="rect">
            <a:avLst/>
          </a:prstGeom>
        </p:spPr>
        <p:txBody>
          <a:bodyPr/>
          <a:lstStyle/>
          <a:p>
            <a:pPr marL="673100" indent="-673100">
              <a:buFontTx/>
              <a:buChar char="—"/>
            </a:pPr>
            <a:r>
              <a:t>Application form may include budget template to fill in</a:t>
            </a:r>
          </a:p>
          <a:p>
            <a:pPr marL="673100" indent="-673100">
              <a:buFontTx/>
              <a:buChar char="—"/>
            </a:pPr>
            <a:r>
              <a:t>Complexity of the budget depends on the project scale </a:t>
            </a:r>
          </a:p>
          <a:p>
            <a:pPr marL="673100" indent="-673100">
              <a:buFontTx/>
              <a:buChar char="—"/>
            </a:pPr>
            <a:r>
              <a:t>Larger, multi-year projects might need multiple sub-totals and detailed planning</a:t>
            </a:r>
          </a:p>
          <a:p>
            <a:pPr marL="673100" indent="-673100">
              <a:buFontTx/>
              <a:buChar char="—"/>
            </a:pPr>
            <a:r>
              <a:t>For a smaller project, budgets that are overcomplicated become hard to read</a:t>
            </a:r>
          </a:p>
        </p:txBody>
      </p:sp>
      <p:sp>
        <p:nvSpPr>
          <p:cNvPr id="167" name="TextBox 2"/>
          <p:cNvSpPr txBox="1">
            <a:spLocks noGrp="1"/>
          </p:cNvSpPr>
          <p:nvPr>
            <p:ph type="body" idx="14"/>
          </p:nvPr>
        </p:nvSpPr>
        <p:spPr>
          <a:prstGeom prst="rect">
            <a:avLst/>
          </a:prstGeom>
        </p:spPr>
        <p:txBody>
          <a:bodyPr/>
          <a:lstStyle/>
          <a:p>
            <a:r>
              <a:t>4.2 What should it look like?</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TextBox 3"/>
          <p:cNvSpPr txBox="1">
            <a:spLocks noGrp="1"/>
          </p:cNvSpPr>
          <p:nvPr>
            <p:ph type="body" idx="13"/>
          </p:nvPr>
        </p:nvSpPr>
        <p:spPr>
          <a:xfrm>
            <a:off x="672047" y="1916397"/>
            <a:ext cx="16943906" cy="6179795"/>
          </a:xfrm>
          <a:prstGeom prst="rect">
            <a:avLst/>
          </a:prstGeom>
        </p:spPr>
        <p:txBody>
          <a:bodyPr/>
          <a:lstStyle/>
          <a:p>
            <a:pPr marL="421105" indent="-421105">
              <a:buFontTx/>
              <a:buChar char="—"/>
            </a:pPr>
            <a:r>
              <a:t>Funders will say the size of grants they want to give </a:t>
            </a:r>
          </a:p>
          <a:p>
            <a:pPr marL="421105" indent="-421105">
              <a:buFontTx/>
              <a:buChar char="—"/>
            </a:pPr>
            <a:r>
              <a:t>Since funding and staff hours are fixed in advance, asking for less won’t increase your chances </a:t>
            </a:r>
          </a:p>
          <a:p>
            <a:pPr marL="421105" indent="-421105">
              <a:buFontTx/>
              <a:buChar char="—"/>
            </a:pPr>
            <a:r>
              <a:t>The total amount you are asking for should be reasonable for your activities</a:t>
            </a:r>
          </a:p>
          <a:p>
            <a:pPr marL="421105" indent="-421105">
              <a:buFontTx/>
              <a:buChar char="—"/>
            </a:pPr>
            <a:r>
              <a:t>If you roughly know your budget before you start looking for funds, you can pick the right opportunities</a:t>
            </a:r>
          </a:p>
        </p:txBody>
      </p:sp>
      <p:sp>
        <p:nvSpPr>
          <p:cNvPr id="170" name="TextBox 2"/>
          <p:cNvSpPr txBox="1">
            <a:spLocks noGrp="1"/>
          </p:cNvSpPr>
          <p:nvPr>
            <p:ph type="body" idx="14"/>
          </p:nvPr>
        </p:nvSpPr>
        <p:spPr>
          <a:prstGeom prst="rect">
            <a:avLst/>
          </a:prstGeom>
        </p:spPr>
        <p:txBody>
          <a:bodyPr/>
          <a:lstStyle/>
          <a:p>
            <a:r>
              <a:t>4.3 The size of your budget</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Box 3"/>
          <p:cNvSpPr txBox="1">
            <a:spLocks noGrp="1"/>
          </p:cNvSpPr>
          <p:nvPr>
            <p:ph type="body" idx="13"/>
          </p:nvPr>
        </p:nvSpPr>
        <p:spPr>
          <a:xfrm>
            <a:off x="672047" y="1916397"/>
            <a:ext cx="16943906" cy="6179795"/>
          </a:xfrm>
          <a:prstGeom prst="rect">
            <a:avLst/>
          </a:prstGeom>
        </p:spPr>
        <p:txBody>
          <a:bodyPr/>
          <a:lstStyle/>
          <a:p>
            <a:pPr marL="673100" indent="-673100">
              <a:buFontTx/>
              <a:buChar char="—"/>
            </a:pPr>
            <a:r>
              <a:t>Think first about what </a:t>
            </a:r>
            <a:r>
              <a:rPr i="1"/>
              <a:t>things</a:t>
            </a:r>
            <a:r>
              <a:t> you will need that cost money. </a:t>
            </a:r>
            <a:br/>
            <a:r>
              <a:t>For example, equipment, travel, venue, labour</a:t>
            </a:r>
          </a:p>
          <a:p>
            <a:pPr marL="673100" indent="-673100">
              <a:buFontTx/>
              <a:buChar char="—"/>
            </a:pPr>
            <a:r>
              <a:t>Once you have a list, start trying to estimate what each item costs </a:t>
            </a:r>
          </a:p>
          <a:p>
            <a:pPr marL="673100" indent="-673100">
              <a:buFontTx/>
              <a:buChar char="—"/>
            </a:pPr>
            <a:r>
              <a:t>Estimate based on your experience, asking friends and colleagues, or looking things up online</a:t>
            </a:r>
          </a:p>
          <a:p>
            <a:pPr marL="673100" indent="-673100">
              <a:buFontTx/>
              <a:buChar char="—"/>
            </a:pPr>
            <a:r>
              <a:t>Try and be as realistic as you can</a:t>
            </a:r>
          </a:p>
        </p:txBody>
      </p:sp>
      <p:sp>
        <p:nvSpPr>
          <p:cNvPr id="173" name="TextBox 2"/>
          <p:cNvSpPr txBox="1">
            <a:spLocks noGrp="1"/>
          </p:cNvSpPr>
          <p:nvPr>
            <p:ph type="body" idx="14"/>
          </p:nvPr>
        </p:nvSpPr>
        <p:spPr>
          <a:prstGeom prst="rect">
            <a:avLst/>
          </a:prstGeom>
        </p:spPr>
        <p:txBody>
          <a:bodyPr/>
          <a:lstStyle/>
          <a:p>
            <a:r>
              <a:t>4.4 Starting your budget</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extBox 3"/>
          <p:cNvSpPr txBox="1">
            <a:spLocks noGrp="1"/>
          </p:cNvSpPr>
          <p:nvPr>
            <p:ph type="body" idx="13"/>
          </p:nvPr>
        </p:nvSpPr>
        <p:spPr>
          <a:xfrm>
            <a:off x="672047" y="1916397"/>
            <a:ext cx="16943906" cy="7297395"/>
          </a:xfrm>
          <a:prstGeom prst="rect">
            <a:avLst/>
          </a:prstGeom>
        </p:spPr>
        <p:txBody>
          <a:bodyPr/>
          <a:lstStyle/>
          <a:p>
            <a:pPr marL="673100" indent="-673100">
              <a:buFontTx/>
              <a:buChar char="—"/>
            </a:pPr>
            <a:r>
              <a:t>You will need to decide how you are going to pay everyone involved</a:t>
            </a:r>
          </a:p>
          <a:p>
            <a:pPr marL="673100" indent="-673100">
              <a:buFontTx/>
              <a:buChar char="—"/>
            </a:pPr>
            <a:r>
              <a:t>Determine a fair hourly rate for any specialists you want to hire, plus how many hours you’ll need</a:t>
            </a:r>
          </a:p>
          <a:p>
            <a:pPr marL="673100" indent="-673100">
              <a:buFontTx/>
              <a:buChar char="—"/>
            </a:pPr>
            <a:r>
              <a:t>Figure out how to pay yourself and your collaborators</a:t>
            </a:r>
          </a:p>
          <a:p>
            <a:pPr marL="673100" indent="-673100">
              <a:buFontTx/>
              <a:buChar char="—"/>
            </a:pPr>
            <a:r>
              <a:t>Artists often underpay themselves to reduce total budget </a:t>
            </a:r>
          </a:p>
          <a:p>
            <a:pPr marL="673100" indent="-673100">
              <a:buFontTx/>
              <a:buChar char="—"/>
            </a:pPr>
            <a:r>
              <a:t>Know what your labour is worth – budget for salaries based your experience and needs</a:t>
            </a:r>
          </a:p>
        </p:txBody>
      </p:sp>
      <p:sp>
        <p:nvSpPr>
          <p:cNvPr id="176" name="TextBox 2"/>
          <p:cNvSpPr txBox="1">
            <a:spLocks noGrp="1"/>
          </p:cNvSpPr>
          <p:nvPr>
            <p:ph type="body" idx="14"/>
          </p:nvPr>
        </p:nvSpPr>
        <p:spPr>
          <a:prstGeom prst="rect">
            <a:avLst/>
          </a:prstGeom>
        </p:spPr>
        <p:txBody>
          <a:bodyPr/>
          <a:lstStyle/>
          <a:p>
            <a:r>
              <a:t>4.5 Paying People</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TextBox 2"/>
          <p:cNvSpPr txBox="1"/>
          <p:nvPr/>
        </p:nvSpPr>
        <p:spPr>
          <a:xfrm>
            <a:off x="672047" y="616901"/>
            <a:ext cx="16943906"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4.6 Budget lines</a:t>
            </a:r>
          </a:p>
        </p:txBody>
      </p:sp>
      <p:pic>
        <p:nvPicPr>
          <p:cNvPr id="182" name="Capture d’écran 2024-01-16 à 14.40.47.png" descr="Capture d’écran 2024-01-16 à 14.40.47.png"/>
          <p:cNvPicPr>
            <a:picLocks noChangeAspect="1"/>
          </p:cNvPicPr>
          <p:nvPr/>
        </p:nvPicPr>
        <p:blipFill>
          <a:blip r:embed="rId2"/>
          <a:srcRect t="5881" b="5881"/>
          <a:stretch>
            <a:fillRect/>
          </a:stretch>
        </p:blipFill>
        <p:spPr>
          <a:xfrm>
            <a:off x="162092" y="3515905"/>
            <a:ext cx="17963816" cy="3255190"/>
          </a:xfrm>
          <a:prstGeom prst="rect">
            <a:avLst/>
          </a:prstGeom>
          <a:ln w="12700">
            <a:miter lim="400000"/>
          </a:ln>
        </p:spPr>
      </p:pic>
      <p:sp>
        <p:nvSpPr>
          <p:cNvPr id="183" name="TextBox 3"/>
          <p:cNvSpPr txBox="1"/>
          <p:nvPr/>
        </p:nvSpPr>
        <p:spPr>
          <a:xfrm>
            <a:off x="672047" y="7467086"/>
            <a:ext cx="16943906" cy="2115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spAutoFit/>
          </a:bodyPr>
          <a:lstStyle/>
          <a:p>
            <a:pPr>
              <a:lnSpc>
                <a:spcPts val="5600"/>
              </a:lnSpc>
              <a:spcBef>
                <a:spcPts val="3200"/>
              </a:spcBef>
              <a:defRPr sz="4600"/>
            </a:pPr>
            <a:r>
              <a:t>Individual items are grouped into budget lines</a:t>
            </a:r>
            <a:r>
              <a:rPr sz="2100"/>
              <a:t>. </a:t>
            </a:r>
            <a:r>
              <a:t>These make the budget easier to read and give you flexibility – it’s easier to change the details within a budget line if you need to.</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extBox 2"/>
          <p:cNvSpPr txBox="1"/>
          <p:nvPr/>
        </p:nvSpPr>
        <p:spPr>
          <a:xfrm>
            <a:off x="672047" y="616901"/>
            <a:ext cx="16943906"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4.6 Budget lines</a:t>
            </a:r>
          </a:p>
        </p:txBody>
      </p:sp>
      <p:pic>
        <p:nvPicPr>
          <p:cNvPr id="186" name="Capture d’écran 2024-01-16 à 14.41.02.png" descr="Capture d’écran 2024-01-16 à 14.41.02.png"/>
          <p:cNvPicPr>
            <a:picLocks noChangeAspect="1"/>
          </p:cNvPicPr>
          <p:nvPr/>
        </p:nvPicPr>
        <p:blipFill>
          <a:blip r:embed="rId2"/>
          <a:srcRect t="6060" b="6060"/>
          <a:stretch>
            <a:fillRect/>
          </a:stretch>
        </p:blipFill>
        <p:spPr>
          <a:xfrm>
            <a:off x="162092" y="3388905"/>
            <a:ext cx="17963816" cy="3255190"/>
          </a:xfrm>
          <a:prstGeom prst="rect">
            <a:avLst/>
          </a:prstGeom>
          <a:ln w="12700">
            <a:miter lim="400000"/>
          </a:ln>
        </p:spPr>
      </p:pic>
      <p:sp>
        <p:nvSpPr>
          <p:cNvPr id="187" name="TextBox 3"/>
          <p:cNvSpPr txBox="1"/>
          <p:nvPr/>
        </p:nvSpPr>
        <p:spPr>
          <a:xfrm>
            <a:off x="672047" y="8178287"/>
            <a:ext cx="16943906" cy="14045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spAutoFit/>
          </a:bodyPr>
          <a:lstStyle>
            <a:lvl1pPr>
              <a:lnSpc>
                <a:spcPts val="5600"/>
              </a:lnSpc>
              <a:spcBef>
                <a:spcPts val="3200"/>
              </a:spcBef>
              <a:defRPr sz="4600"/>
            </a:lvl1pPr>
          </a:lstStyle>
          <a:p>
            <a:r>
              <a:t>But budget lines that are too broad get in the way of communicating.</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TextBox 3"/>
          <p:cNvSpPr txBox="1">
            <a:spLocks noGrp="1"/>
          </p:cNvSpPr>
          <p:nvPr>
            <p:ph type="body" idx="13"/>
          </p:nvPr>
        </p:nvSpPr>
        <p:spPr>
          <a:xfrm>
            <a:off x="672047" y="1916397"/>
            <a:ext cx="16943906" cy="5468595"/>
          </a:xfrm>
          <a:prstGeom prst="rect">
            <a:avLst/>
          </a:prstGeom>
        </p:spPr>
        <p:txBody>
          <a:bodyPr/>
          <a:lstStyle/>
          <a:p>
            <a:pPr marL="673100" indent="-673100">
              <a:buFontTx/>
              <a:buChar char="—"/>
            </a:pPr>
            <a:r>
              <a:t>Some funders have restrictions on costs they will cover</a:t>
            </a:r>
          </a:p>
          <a:p>
            <a:pPr marL="673100" indent="-673100">
              <a:buFontTx/>
              <a:buChar char="—"/>
            </a:pPr>
            <a:r>
              <a:t>For organisations, most common type of restriction is on overhead </a:t>
            </a:r>
          </a:p>
          <a:p>
            <a:pPr marL="673100" indent="-673100">
              <a:buFontTx/>
              <a:buChar char="—"/>
            </a:pPr>
            <a:r>
              <a:t>Funders may also have restrictions on purchasing items that will be useful beyond the project</a:t>
            </a:r>
          </a:p>
          <a:p>
            <a:pPr marL="673100" indent="-673100">
              <a:buFontTx/>
              <a:buChar char="—"/>
            </a:pPr>
            <a:r>
              <a:t>Read regulations carefully and write your budget accordingly</a:t>
            </a:r>
          </a:p>
        </p:txBody>
      </p:sp>
      <p:sp>
        <p:nvSpPr>
          <p:cNvPr id="190" name="TextBox 2"/>
          <p:cNvSpPr txBox="1">
            <a:spLocks noGrp="1"/>
          </p:cNvSpPr>
          <p:nvPr>
            <p:ph type="body" idx="14"/>
          </p:nvPr>
        </p:nvSpPr>
        <p:spPr>
          <a:prstGeom prst="rect">
            <a:avLst/>
          </a:prstGeom>
        </p:spPr>
        <p:txBody>
          <a:bodyPr/>
          <a:lstStyle/>
          <a:p>
            <a:r>
              <a:t>4.7 Funders’ limits</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TextBox 2"/>
          <p:cNvSpPr txBox="1">
            <a:spLocks noGrp="1"/>
          </p:cNvSpPr>
          <p:nvPr>
            <p:ph type="body" idx="14"/>
          </p:nvPr>
        </p:nvSpPr>
        <p:spPr>
          <a:prstGeom prst="rect">
            <a:avLst/>
          </a:prstGeom>
        </p:spPr>
        <p:txBody>
          <a:bodyPr/>
          <a:lstStyle/>
          <a:p>
            <a:r>
              <a:t>4.8 Organising budget lines: two examples</a:t>
            </a:r>
          </a:p>
        </p:txBody>
      </p:sp>
      <p:pic>
        <p:nvPicPr>
          <p:cNvPr id="193" name="Capture d’écran 2024-01-26 à 16.32.38.png" descr="Capture d’écran 2024-01-26 à 16.32.38.png"/>
          <p:cNvPicPr>
            <a:picLocks noChangeAspect="1"/>
          </p:cNvPicPr>
          <p:nvPr/>
        </p:nvPicPr>
        <p:blipFill>
          <a:blip r:embed="rId2"/>
          <a:srcRect t="595" b="595"/>
          <a:stretch>
            <a:fillRect/>
          </a:stretch>
        </p:blipFill>
        <p:spPr>
          <a:xfrm>
            <a:off x="147224" y="1452987"/>
            <a:ext cx="15709266" cy="8653997"/>
          </a:xfrm>
          <a:prstGeom prst="rect">
            <a:avLst/>
          </a:prstGeom>
          <a:ln w="12700">
            <a:miter lim="400000"/>
          </a:ln>
        </p:spPr>
      </p:pic>
      <p:sp>
        <p:nvSpPr>
          <p:cNvPr id="194" name="Ligne"/>
          <p:cNvSpPr/>
          <p:nvPr/>
        </p:nvSpPr>
        <p:spPr>
          <a:xfrm flipV="1">
            <a:off x="9518903" y="7816266"/>
            <a:ext cx="659705" cy="659705"/>
          </a:xfrm>
          <a:prstGeom prst="line">
            <a:avLst/>
          </a:prstGeom>
          <a:ln w="101600">
            <a:solidFill>
              <a:srgbClr val="C8915F"/>
            </a:solidFill>
            <a:tailEnd type="arrow"/>
          </a:ln>
        </p:spPr>
        <p:txBody>
          <a:bodyPr lIns="45718" tIns="45718" rIns="45718" bIns="45718"/>
          <a:lstStyle/>
          <a:p>
            <a:pPr>
              <a:spcBef>
                <a:spcPts val="0"/>
              </a:spcBef>
              <a:defRPr sz="1800">
                <a:solidFill>
                  <a:srgbClr val="000000"/>
                </a:solidFill>
                <a:latin typeface="+mj-lt"/>
                <a:ea typeface="+mj-ea"/>
                <a:cs typeface="+mj-cs"/>
                <a:sym typeface="Calibri"/>
              </a:defRPr>
            </a:pPr>
            <a:endParaRPr/>
          </a:p>
        </p:txBody>
      </p:sp>
      <p:sp>
        <p:nvSpPr>
          <p:cNvPr id="195" name="Ligne"/>
          <p:cNvSpPr/>
          <p:nvPr/>
        </p:nvSpPr>
        <p:spPr>
          <a:xfrm flipV="1">
            <a:off x="1080910" y="8876116"/>
            <a:ext cx="659705" cy="659705"/>
          </a:xfrm>
          <a:prstGeom prst="line">
            <a:avLst/>
          </a:prstGeom>
          <a:ln w="101600">
            <a:solidFill>
              <a:srgbClr val="C8915F"/>
            </a:solidFill>
            <a:tailEnd type="arrow"/>
          </a:ln>
        </p:spPr>
        <p:txBody>
          <a:bodyPr lIns="45718" tIns="45718" rIns="45718" bIns="45718"/>
          <a:lstStyle/>
          <a:p>
            <a:pPr>
              <a:spcBef>
                <a:spcPts val="0"/>
              </a:spcBef>
              <a:defRPr sz="1800">
                <a:solidFill>
                  <a:srgbClr val="000000"/>
                </a:solidFill>
                <a:latin typeface="+mj-lt"/>
                <a:ea typeface="+mj-ea"/>
                <a:cs typeface="+mj-cs"/>
                <a:sym typeface="Calibri"/>
              </a:defRPr>
            </a:pPr>
            <a:endParaRPr/>
          </a:p>
        </p:txBody>
      </p:sp>
      <p:sp>
        <p:nvSpPr>
          <p:cNvPr id="196" name="Ligne"/>
          <p:cNvSpPr/>
          <p:nvPr/>
        </p:nvSpPr>
        <p:spPr>
          <a:xfrm flipV="1">
            <a:off x="12057605" y="8876116"/>
            <a:ext cx="659705" cy="659705"/>
          </a:xfrm>
          <a:prstGeom prst="line">
            <a:avLst/>
          </a:prstGeom>
          <a:ln w="101600">
            <a:solidFill>
              <a:srgbClr val="C8915F"/>
            </a:solidFill>
            <a:tailEnd type="arrow"/>
          </a:ln>
        </p:spPr>
        <p:txBody>
          <a:bodyPr lIns="45718" tIns="45718" rIns="45718" bIns="45718"/>
          <a:lstStyle/>
          <a:p>
            <a:pPr>
              <a:spcBef>
                <a:spcPts val="0"/>
              </a:spcBef>
              <a:defRPr sz="1800">
                <a:solidFill>
                  <a:srgbClr val="000000"/>
                </a:solidFill>
                <a:latin typeface="+mj-lt"/>
                <a:ea typeface="+mj-ea"/>
                <a:cs typeface="+mj-cs"/>
                <a:sym typeface="Calibri"/>
              </a:defRPr>
            </a:pPr>
            <a:endParaRP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TextBox 2"/>
          <p:cNvSpPr txBox="1">
            <a:spLocks noGrp="1"/>
          </p:cNvSpPr>
          <p:nvPr>
            <p:ph type="body" idx="14"/>
          </p:nvPr>
        </p:nvSpPr>
        <p:spPr>
          <a:prstGeom prst="rect">
            <a:avLst/>
          </a:prstGeom>
        </p:spPr>
        <p:txBody>
          <a:bodyPr/>
          <a:lstStyle/>
          <a:p>
            <a:r>
              <a:t>4.8 Organising budget lines: two examples</a:t>
            </a:r>
          </a:p>
        </p:txBody>
      </p:sp>
      <p:pic>
        <p:nvPicPr>
          <p:cNvPr id="199" name="Capture d’écran 2024-01-26 à 16.32.55.png" descr="Capture d’écran 2024-01-26 à 16.32.55.png"/>
          <p:cNvPicPr>
            <a:picLocks noChangeAspect="1"/>
          </p:cNvPicPr>
          <p:nvPr/>
        </p:nvPicPr>
        <p:blipFill>
          <a:blip r:embed="rId2"/>
          <a:srcRect t="595" b="595"/>
          <a:stretch>
            <a:fillRect/>
          </a:stretch>
        </p:blipFill>
        <p:spPr>
          <a:xfrm>
            <a:off x="147224" y="1452987"/>
            <a:ext cx="15709266" cy="8653997"/>
          </a:xfrm>
          <a:prstGeom prst="rect">
            <a:avLst/>
          </a:prstGeom>
          <a:ln w="12700">
            <a:miter lim="400000"/>
          </a:ln>
        </p:spPr>
      </p:pic>
      <p:sp>
        <p:nvSpPr>
          <p:cNvPr id="200" name="Ligne"/>
          <p:cNvSpPr/>
          <p:nvPr/>
        </p:nvSpPr>
        <p:spPr>
          <a:xfrm flipV="1">
            <a:off x="12045041" y="3070967"/>
            <a:ext cx="659705" cy="659705"/>
          </a:xfrm>
          <a:prstGeom prst="line">
            <a:avLst/>
          </a:prstGeom>
          <a:ln w="101600">
            <a:solidFill>
              <a:srgbClr val="C8915F"/>
            </a:solidFill>
            <a:tailEnd type="arrow"/>
          </a:ln>
        </p:spPr>
        <p:txBody>
          <a:bodyPr lIns="45718" tIns="45718" rIns="45718" bIns="45718"/>
          <a:lstStyle/>
          <a:p>
            <a:pPr>
              <a:spcBef>
                <a:spcPts val="0"/>
              </a:spcBef>
              <a:defRPr sz="1800">
                <a:solidFill>
                  <a:srgbClr val="000000"/>
                </a:solidFill>
                <a:latin typeface="+mj-lt"/>
                <a:ea typeface="+mj-ea"/>
                <a:cs typeface="+mj-cs"/>
                <a:sym typeface="Calibri"/>
              </a:defRPr>
            </a:pPr>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Box 2"/>
          <p:cNvSpPr txBox="1"/>
          <p:nvPr/>
        </p:nvSpPr>
        <p:spPr>
          <a:xfrm>
            <a:off x="672047" y="616901"/>
            <a:ext cx="16941802"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1.2 What do they do?</a:t>
            </a:r>
          </a:p>
        </p:txBody>
      </p:sp>
      <p:graphicFrame>
        <p:nvGraphicFramePr>
          <p:cNvPr id="59" name="Tableau 1"/>
          <p:cNvGraphicFramePr/>
          <p:nvPr/>
        </p:nvGraphicFramePr>
        <p:xfrm>
          <a:off x="673100" y="2006600"/>
          <a:ext cx="16891000" cy="7607300"/>
        </p:xfrm>
        <a:graphic>
          <a:graphicData uri="http://schemas.openxmlformats.org/drawingml/2006/table">
            <a:tbl>
              <a:tblPr>
                <a:tableStyleId>{4C3C2611-4C71-4FC5-86AE-919BDF0F9419}</a:tableStyleId>
              </a:tblPr>
              <a:tblGrid>
                <a:gridCol w="3378200">
                  <a:extLst>
                    <a:ext uri="{9D8B030D-6E8A-4147-A177-3AD203B41FA5}">
                      <a16:colId xmlns:a16="http://schemas.microsoft.com/office/drawing/2014/main" val="20000"/>
                    </a:ext>
                  </a:extLst>
                </a:gridCol>
                <a:gridCol w="3378200">
                  <a:extLst>
                    <a:ext uri="{9D8B030D-6E8A-4147-A177-3AD203B41FA5}">
                      <a16:colId xmlns:a16="http://schemas.microsoft.com/office/drawing/2014/main" val="20001"/>
                    </a:ext>
                  </a:extLst>
                </a:gridCol>
                <a:gridCol w="3378200">
                  <a:extLst>
                    <a:ext uri="{9D8B030D-6E8A-4147-A177-3AD203B41FA5}">
                      <a16:colId xmlns:a16="http://schemas.microsoft.com/office/drawing/2014/main" val="20002"/>
                    </a:ext>
                  </a:extLst>
                </a:gridCol>
                <a:gridCol w="3378200">
                  <a:extLst>
                    <a:ext uri="{9D8B030D-6E8A-4147-A177-3AD203B41FA5}">
                      <a16:colId xmlns:a16="http://schemas.microsoft.com/office/drawing/2014/main" val="20003"/>
                    </a:ext>
                  </a:extLst>
                </a:gridCol>
                <a:gridCol w="3378200">
                  <a:extLst>
                    <a:ext uri="{9D8B030D-6E8A-4147-A177-3AD203B41FA5}">
                      <a16:colId xmlns:a16="http://schemas.microsoft.com/office/drawing/2014/main" val="20004"/>
                    </a:ext>
                  </a:extLst>
                </a:gridCol>
              </a:tblGrid>
              <a:tr h="152146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Name</a:t>
                      </a:r>
                    </a:p>
                  </a:txBody>
                  <a:tcPr marL="36000" marR="36000" marT="36000" marB="36000" horzOverflow="overflow">
                    <a:lnL w="12700">
                      <a:miter lim="400000"/>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Scope</a:t>
                      </a:r>
                    </a:p>
                  </a:txBody>
                  <a:tcPr marL="36000" marR="36000" marT="36000" marB="36000" horzOverflow="overflow">
                    <a:lnL w="10800">
                      <a:solidFill>
                        <a:srgbClr val="E64B23"/>
                      </a:solidFill>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Eligibility criteria</a:t>
                      </a:r>
                    </a:p>
                  </a:txBody>
                  <a:tcPr marL="36000" marR="36000" marT="36000" marB="36000" horzOverflow="overflow">
                    <a:lnL w="10800">
                      <a:solidFill>
                        <a:srgbClr val="E64B23"/>
                      </a:solidFill>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Individuals or organisations</a:t>
                      </a:r>
                    </a:p>
                  </a:txBody>
                  <a:tcPr marL="36000" marR="36000" marT="36000" marB="36000" horzOverflow="overflow">
                    <a:lnL w="10800">
                      <a:solidFill>
                        <a:srgbClr val="E64B23"/>
                      </a:solidFill>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Form of support</a:t>
                      </a:r>
                    </a:p>
                  </a:txBody>
                  <a:tcPr marL="36000" marR="36000" marT="36000" marB="36000" horzOverflow="overflow">
                    <a:lnL w="10800">
                      <a:solidFill>
                        <a:srgbClr val="E64B23"/>
                      </a:solidFill>
                    </a:lnL>
                    <a:lnR w="12700">
                      <a:miter lim="400000"/>
                    </a:lnR>
                    <a:lnT w="12700">
                      <a:miter lim="400000"/>
                    </a:lnT>
                    <a:lnB w="10800">
                      <a:solidFill>
                        <a:srgbClr val="E64B23"/>
                      </a:solidFill>
                    </a:lnB>
                    <a:noFill/>
                  </a:tcPr>
                </a:tc>
                <a:extLst>
                  <a:ext uri="{0D108BD9-81ED-4DB2-BD59-A6C34878D82A}">
                    <a16:rowId xmlns:a16="http://schemas.microsoft.com/office/drawing/2014/main" val="10000"/>
                  </a:ext>
                </a:extLst>
              </a:tr>
              <a:tr h="1521460">
                <a:tc>
                  <a:txBody>
                    <a:bodyPr/>
                    <a:lstStyle/>
                    <a:p>
                      <a:pPr marL="63500">
                        <a:spcBef>
                          <a:spcPts val="0"/>
                        </a:spcBef>
                        <a:defRPr sz="1800"/>
                      </a:pPr>
                      <a:r>
                        <a:rPr sz="2800">
                          <a:solidFill>
                            <a:srgbClr val="006182"/>
                          </a:solidFill>
                          <a:latin typeface="Helvetica Neue Medium"/>
                          <a:ea typeface="Helvetica Neue Medium"/>
                          <a:cs typeface="Helvetica Neue Medium"/>
                          <a:sym typeface="Helvetica Neue Medium"/>
                        </a:rPr>
                        <a:t>Fill in before or during workshop session</a:t>
                      </a: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extLst>
                  <a:ext uri="{0D108BD9-81ED-4DB2-BD59-A6C34878D82A}">
                    <a16:rowId xmlns:a16="http://schemas.microsoft.com/office/drawing/2014/main" val="10001"/>
                  </a:ext>
                </a:extLst>
              </a:tr>
              <a:tr h="1521460">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extLst>
                  <a:ext uri="{0D108BD9-81ED-4DB2-BD59-A6C34878D82A}">
                    <a16:rowId xmlns:a16="http://schemas.microsoft.com/office/drawing/2014/main" val="10002"/>
                  </a:ext>
                </a:extLst>
              </a:tr>
              <a:tr h="1521460">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extLst>
                  <a:ext uri="{0D108BD9-81ED-4DB2-BD59-A6C34878D82A}">
                    <a16:rowId xmlns:a16="http://schemas.microsoft.com/office/drawing/2014/main" val="10003"/>
                  </a:ext>
                </a:extLst>
              </a:tr>
              <a:tr h="1521460">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2700">
                      <a:miter lim="400000"/>
                    </a:lnL>
                    <a:lnR w="10800">
                      <a:solidFill>
                        <a:srgbClr val="E64B23"/>
                      </a:solidFill>
                    </a:lnR>
                    <a:lnT w="10800">
                      <a:solidFill>
                        <a:srgbClr val="E64B23"/>
                      </a:solidFill>
                    </a:lnT>
                    <a:lnB w="12700">
                      <a:miter lim="400000"/>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2700">
                      <a:miter lim="400000"/>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2700">
                      <a:miter lim="400000"/>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2700">
                      <a:miter lim="400000"/>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2700">
                      <a:miter lim="400000"/>
                    </a:lnR>
                    <a:lnT w="10800">
                      <a:solidFill>
                        <a:srgbClr val="E64B23"/>
                      </a:solidFill>
                    </a:lnT>
                    <a:lnB w="12700">
                      <a:miter lim="400000"/>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extBox 3"/>
          <p:cNvSpPr txBox="1">
            <a:spLocks noGrp="1"/>
          </p:cNvSpPr>
          <p:nvPr>
            <p:ph type="body" idx="13"/>
          </p:nvPr>
        </p:nvSpPr>
        <p:spPr>
          <a:xfrm>
            <a:off x="672047" y="1916397"/>
            <a:ext cx="16943906" cy="5468595"/>
          </a:xfrm>
          <a:prstGeom prst="rect">
            <a:avLst/>
          </a:prstGeom>
        </p:spPr>
        <p:txBody>
          <a:bodyPr/>
          <a:lstStyle/>
          <a:p>
            <a:pPr marL="673100" indent="-673100">
              <a:buFontTx/>
              <a:buChar char="—"/>
            </a:pPr>
            <a:r>
              <a:t>There can be a lot of small details to check with budgets</a:t>
            </a:r>
            <a:endParaRPr sz="1800"/>
          </a:p>
          <a:p>
            <a:pPr marL="673100" indent="-673100">
              <a:buFontTx/>
              <a:buChar char="—"/>
            </a:pPr>
            <a:r>
              <a:t>With international applications you might have to give the budget in multiple currencies</a:t>
            </a:r>
            <a:endParaRPr sz="1800"/>
          </a:p>
          <a:p>
            <a:pPr marL="673100" indent="-673100">
              <a:buFontTx/>
              <a:buChar char="—"/>
            </a:pPr>
            <a:r>
              <a:t>Using formulas in a spreadsheet for your calculations helps, but tiny mistakes can have big consequences</a:t>
            </a:r>
            <a:endParaRPr sz="1800"/>
          </a:p>
          <a:p>
            <a:pPr marL="673100" indent="-673100">
              <a:buFontTx/>
              <a:buChar char="—"/>
            </a:pPr>
            <a:r>
              <a:t>Ask someone else to do a final check</a:t>
            </a:r>
          </a:p>
        </p:txBody>
      </p:sp>
      <p:sp>
        <p:nvSpPr>
          <p:cNvPr id="203" name="TextBox 2"/>
          <p:cNvSpPr txBox="1">
            <a:spLocks noGrp="1"/>
          </p:cNvSpPr>
          <p:nvPr>
            <p:ph type="body" idx="14"/>
          </p:nvPr>
        </p:nvSpPr>
        <p:spPr>
          <a:prstGeom prst="rect">
            <a:avLst/>
          </a:prstGeom>
        </p:spPr>
        <p:txBody>
          <a:bodyPr/>
          <a:lstStyle/>
          <a:p>
            <a:r>
              <a:t>4.9 Double checking</a:t>
            </a: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TextBox 3"/>
          <p:cNvSpPr txBox="1">
            <a:spLocks noGrp="1"/>
          </p:cNvSpPr>
          <p:nvPr>
            <p:ph type="body" idx="13"/>
          </p:nvPr>
        </p:nvSpPr>
        <p:spPr>
          <a:xfrm>
            <a:off x="672047" y="1916397"/>
            <a:ext cx="16943906" cy="6179795"/>
          </a:xfrm>
          <a:prstGeom prst="rect">
            <a:avLst/>
          </a:prstGeom>
        </p:spPr>
        <p:txBody>
          <a:bodyPr/>
          <a:lstStyle/>
          <a:p>
            <a:pPr marL="673100" indent="-673100">
              <a:buFontTx/>
              <a:buChar char="—"/>
            </a:pPr>
            <a:r>
              <a:t>Budget will probably be the template for a financial report after your project is done</a:t>
            </a:r>
          </a:p>
          <a:p>
            <a:pPr marL="673100" indent="-673100">
              <a:buFontTx/>
              <a:buChar char="—"/>
            </a:pPr>
            <a:r>
              <a:t>Keep track of your actual spending using the same budget lines</a:t>
            </a:r>
          </a:p>
          <a:p>
            <a:pPr marL="673100" indent="-673100">
              <a:buFontTx/>
              <a:buChar char="—"/>
            </a:pPr>
            <a:r>
              <a:t>Real spending will never align in every detail, but deviations should make sense </a:t>
            </a:r>
          </a:p>
          <a:p>
            <a:pPr marL="673100" indent="-673100">
              <a:buFontTx/>
              <a:buChar char="—"/>
            </a:pPr>
            <a:r>
              <a:t>Inform your funder of major changes</a:t>
            </a:r>
          </a:p>
        </p:txBody>
      </p:sp>
      <p:sp>
        <p:nvSpPr>
          <p:cNvPr id="206" name="TextBox 2"/>
          <p:cNvSpPr txBox="1">
            <a:spLocks noGrp="1"/>
          </p:cNvSpPr>
          <p:nvPr>
            <p:ph type="body" idx="14"/>
          </p:nvPr>
        </p:nvSpPr>
        <p:spPr>
          <a:prstGeom prst="rect">
            <a:avLst/>
          </a:prstGeom>
        </p:spPr>
        <p:txBody>
          <a:bodyPr/>
          <a:lstStyle/>
          <a:p>
            <a:r>
              <a:t>4.10 Using your budget</a:t>
            </a: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extBox 3"/>
          <p:cNvSpPr txBox="1">
            <a:spLocks noGrp="1"/>
          </p:cNvSpPr>
          <p:nvPr>
            <p:ph type="body" idx="13"/>
          </p:nvPr>
        </p:nvSpPr>
        <p:spPr>
          <a:xfrm>
            <a:off x="672047" y="1916397"/>
            <a:ext cx="14745853" cy="5731764"/>
          </a:xfrm>
          <a:prstGeom prst="rect">
            <a:avLst/>
          </a:prstGeom>
        </p:spPr>
        <p:txBody>
          <a:bodyPr/>
          <a:lstStyle/>
          <a:p>
            <a:pPr marL="0" indent="0">
              <a:lnSpc>
                <a:spcPts val="4600"/>
              </a:lnSpc>
              <a:spcBef>
                <a:spcPts val="2800"/>
              </a:spcBef>
              <a:buSzTx/>
              <a:buFontTx/>
              <a:buNone/>
              <a:defRPr sz="4000">
                <a:solidFill>
                  <a:srgbClr val="F4E9DF"/>
                </a:solidFill>
              </a:defRPr>
            </a:pPr>
            <a:r>
              <a:t>Get back into your teams and look back at the project you’ve planned together so far.</a:t>
            </a:r>
            <a:endParaRPr sz="1500">
              <a:solidFill>
                <a:srgbClr val="000000"/>
              </a:solidFill>
              <a:latin typeface="Arial Unicode MS"/>
              <a:ea typeface="Arial Unicode MS"/>
              <a:cs typeface="Arial Unicode MS"/>
              <a:sym typeface="Arial Unicode MS"/>
            </a:endParaRPr>
          </a:p>
          <a:p>
            <a:pPr marL="0" indent="0">
              <a:lnSpc>
                <a:spcPts val="4600"/>
              </a:lnSpc>
              <a:spcBef>
                <a:spcPts val="2800"/>
              </a:spcBef>
              <a:buSzTx/>
              <a:buFontTx/>
              <a:buNone/>
              <a:defRPr sz="4000">
                <a:solidFill>
                  <a:srgbClr val="F4E9DF"/>
                </a:solidFill>
              </a:defRPr>
            </a:pPr>
            <a:r>
              <a:t>Make an exhaustive </a:t>
            </a:r>
            <a:r>
              <a:rPr i="1"/>
              <a:t>list of everything that costs money </a:t>
            </a:r>
            <a:r>
              <a:t>that</a:t>
            </a:r>
            <a:r>
              <a:rPr i="1"/>
              <a:t> </a:t>
            </a:r>
            <a:r>
              <a:t>you would need to make the project happen </a:t>
            </a:r>
            <a:endParaRPr sz="1500">
              <a:solidFill>
                <a:srgbClr val="000000"/>
              </a:solidFill>
              <a:latin typeface="Arial Unicode MS"/>
              <a:ea typeface="Arial Unicode MS"/>
              <a:cs typeface="Arial Unicode MS"/>
              <a:sym typeface="Arial Unicode MS"/>
            </a:endParaRPr>
          </a:p>
          <a:p>
            <a:pPr marL="0" indent="0">
              <a:lnSpc>
                <a:spcPts val="4600"/>
              </a:lnSpc>
              <a:spcBef>
                <a:spcPts val="2800"/>
              </a:spcBef>
              <a:buSzTx/>
              <a:buFontTx/>
              <a:buNone/>
              <a:defRPr sz="4000">
                <a:solidFill>
                  <a:srgbClr val="F4E9DF"/>
                </a:solidFill>
              </a:defRPr>
            </a:pPr>
            <a:r>
              <a:t>Then try to put them into 3 or 4 groups, either by project phase or by type of cost</a:t>
            </a:r>
            <a:endParaRPr sz="1500">
              <a:solidFill>
                <a:srgbClr val="000000"/>
              </a:solidFill>
              <a:latin typeface="Arial Unicode MS"/>
              <a:ea typeface="Arial Unicode MS"/>
              <a:cs typeface="Arial Unicode MS"/>
              <a:sym typeface="Arial Unicode MS"/>
            </a:endParaRPr>
          </a:p>
          <a:p>
            <a:pPr marL="0" indent="0">
              <a:lnSpc>
                <a:spcPts val="4600"/>
              </a:lnSpc>
              <a:spcBef>
                <a:spcPts val="2800"/>
              </a:spcBef>
              <a:buSzTx/>
              <a:buFontTx/>
              <a:buNone/>
              <a:defRPr sz="4000">
                <a:solidFill>
                  <a:srgbClr val="F4E9DF"/>
                </a:solidFill>
              </a:defRPr>
            </a:pPr>
            <a:r>
              <a:t>If you have time, try to estimate how much you would need to ask for each group of costs</a:t>
            </a:r>
          </a:p>
        </p:txBody>
      </p:sp>
      <p:sp>
        <p:nvSpPr>
          <p:cNvPr id="209" name="TextBox 2"/>
          <p:cNvSpPr txBox="1">
            <a:spLocks noGrp="1"/>
          </p:cNvSpPr>
          <p:nvPr>
            <p:ph type="body" idx="14"/>
          </p:nvPr>
        </p:nvSpPr>
        <p:spPr>
          <a:prstGeom prst="rect">
            <a:avLst/>
          </a:prstGeom>
        </p:spPr>
        <p:txBody>
          <a:bodyPr/>
          <a:lstStyle/>
          <a:p>
            <a:r>
              <a:t>Practice exercise: Budgets</a:t>
            </a: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TextBox 2"/>
          <p:cNvSpPr txBox="1">
            <a:spLocks noGrp="1"/>
          </p:cNvSpPr>
          <p:nvPr>
            <p:ph type="body" idx="13"/>
          </p:nvPr>
        </p:nvSpPr>
        <p:spPr>
          <a:xfrm>
            <a:off x="672047" y="4403747"/>
            <a:ext cx="16943906" cy="1293311"/>
          </a:xfrm>
          <a:prstGeom prst="rect">
            <a:avLst/>
          </a:prstGeom>
        </p:spPr>
        <p:txBody>
          <a:bodyPr/>
          <a:lstStyle>
            <a:lvl1pPr marL="0" indent="0">
              <a:lnSpc>
                <a:spcPts val="9800"/>
              </a:lnSpc>
              <a:spcBef>
                <a:spcPts val="0"/>
              </a:spcBef>
              <a:buSzTx/>
              <a:buFontTx/>
              <a:buNone/>
              <a:defRPr sz="10800">
                <a:latin typeface="Helvetica Neue Medium"/>
                <a:ea typeface="Helvetica Neue Medium"/>
                <a:cs typeface="Helvetica Neue Medium"/>
                <a:sym typeface="Helvetica Neue Medium"/>
              </a:defRPr>
            </a:lvl1pPr>
          </a:lstStyle>
          <a:p>
            <a:r>
              <a:t>Block 5: Reporting</a:t>
            </a: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TextBox 3"/>
          <p:cNvSpPr txBox="1">
            <a:spLocks noGrp="1"/>
          </p:cNvSpPr>
          <p:nvPr>
            <p:ph type="body" idx="13"/>
          </p:nvPr>
        </p:nvSpPr>
        <p:spPr>
          <a:xfrm>
            <a:off x="672047" y="1916397"/>
            <a:ext cx="16943906" cy="5470930"/>
          </a:xfrm>
          <a:prstGeom prst="rect">
            <a:avLst/>
          </a:prstGeom>
        </p:spPr>
        <p:txBody>
          <a:bodyPr/>
          <a:lstStyle/>
          <a:p>
            <a:pPr marL="673100" indent="-673100">
              <a:buFontTx/>
              <a:buChar char="—"/>
              <a:defRPr>
                <a:latin typeface="Helvetica Neue Medium"/>
                <a:ea typeface="Helvetica Neue Medium"/>
                <a:cs typeface="Helvetica Neue Medium"/>
                <a:sym typeface="Helvetica Neue Medium"/>
              </a:defRPr>
            </a:pPr>
            <a:r>
              <a:t>The purpose of reporting</a:t>
            </a:r>
          </a:p>
          <a:p>
            <a:pPr marL="673100" indent="-673100">
              <a:buFontTx/>
              <a:buChar char="—"/>
              <a:defRPr>
                <a:latin typeface="Helvetica Neue Medium"/>
                <a:ea typeface="Helvetica Neue Medium"/>
                <a:cs typeface="Helvetica Neue Medium"/>
                <a:sym typeface="Helvetica Neue Medium"/>
              </a:defRPr>
            </a:pPr>
            <a:r>
              <a:t>Using reporting to reflect and learn yourself </a:t>
            </a:r>
          </a:p>
          <a:p>
            <a:pPr marL="673100" indent="-673100">
              <a:buFontTx/>
              <a:buChar char="—"/>
              <a:defRPr>
                <a:latin typeface="Helvetica Neue Medium"/>
                <a:ea typeface="Helvetica Neue Medium"/>
                <a:cs typeface="Helvetica Neue Medium"/>
                <a:sym typeface="Helvetica Neue Medium"/>
              </a:defRPr>
            </a:pPr>
            <a:r>
              <a:t>Gathering qualitative and quantitative information for your report </a:t>
            </a:r>
          </a:p>
          <a:p>
            <a:pPr marL="673100" indent="-673100">
              <a:buFontTx/>
              <a:buChar char="—"/>
              <a:defRPr>
                <a:latin typeface="Helvetica Neue Medium"/>
                <a:ea typeface="Helvetica Neue Medium"/>
                <a:cs typeface="Helvetica Neue Medium"/>
                <a:sym typeface="Helvetica Neue Medium"/>
              </a:defRPr>
            </a:pPr>
            <a:r>
              <a:t>Reflective reporting, particularly when projects have not gone as planned</a:t>
            </a:r>
          </a:p>
        </p:txBody>
      </p:sp>
      <p:sp>
        <p:nvSpPr>
          <p:cNvPr id="214" name="TextBox 2"/>
          <p:cNvSpPr txBox="1">
            <a:spLocks noGrp="1"/>
          </p:cNvSpPr>
          <p:nvPr>
            <p:ph type="body" idx="14"/>
          </p:nvPr>
        </p:nvSpPr>
        <p:spPr>
          <a:prstGeom prst="rect">
            <a:avLst/>
          </a:prstGeom>
        </p:spPr>
        <p:txBody>
          <a:bodyPr/>
          <a:lstStyle/>
          <a:p>
            <a:r>
              <a:t>Block 5 covers:</a:t>
            </a:r>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TextBox 3"/>
          <p:cNvSpPr txBox="1">
            <a:spLocks noGrp="1"/>
          </p:cNvSpPr>
          <p:nvPr>
            <p:ph type="body" idx="13"/>
          </p:nvPr>
        </p:nvSpPr>
        <p:spPr>
          <a:xfrm>
            <a:off x="672047" y="1916397"/>
            <a:ext cx="16943906" cy="4757395"/>
          </a:xfrm>
          <a:prstGeom prst="rect">
            <a:avLst/>
          </a:prstGeom>
        </p:spPr>
        <p:txBody>
          <a:bodyPr/>
          <a:lstStyle/>
          <a:p>
            <a:pPr marL="673100" indent="-673100">
              <a:buFontTx/>
              <a:buChar char="—"/>
            </a:pPr>
            <a:r>
              <a:t>Reporting takes place after the project</a:t>
            </a:r>
            <a:endParaRPr sz="2100">
              <a:latin typeface="Arial Unicode MS"/>
              <a:ea typeface="Arial Unicode MS"/>
              <a:cs typeface="Arial Unicode MS"/>
              <a:sym typeface="Arial Unicode MS"/>
            </a:endParaRPr>
          </a:p>
          <a:p>
            <a:pPr marL="673100" indent="-673100">
              <a:buFontTx/>
              <a:buChar char="—"/>
            </a:pPr>
            <a:r>
              <a:t>May also be reporting during the project</a:t>
            </a:r>
            <a:endParaRPr sz="2100">
              <a:latin typeface="Arial Unicode MS"/>
              <a:ea typeface="Arial Unicode MS"/>
              <a:cs typeface="Arial Unicode MS"/>
              <a:sym typeface="Arial Unicode MS"/>
            </a:endParaRPr>
          </a:p>
          <a:p>
            <a:pPr marL="673100" indent="-673100">
              <a:buFontTx/>
              <a:buChar char="—"/>
            </a:pPr>
            <a:r>
              <a:t>It is the official statement of what the </a:t>
            </a:r>
            <a:r>
              <a:rPr i="1"/>
              <a:t>actual</a:t>
            </a:r>
            <a:r>
              <a:t> activities, outputs, outcomes, impact were</a:t>
            </a:r>
            <a:endParaRPr sz="2100">
              <a:latin typeface="Arial Unicode MS"/>
              <a:ea typeface="Arial Unicode MS"/>
              <a:cs typeface="Arial Unicode MS"/>
              <a:sym typeface="Arial Unicode MS"/>
            </a:endParaRPr>
          </a:p>
          <a:p>
            <a:pPr marL="673100" indent="-673100">
              <a:buFontTx/>
              <a:buChar char="—"/>
            </a:pPr>
            <a:r>
              <a:t>Final payment may depend on your report</a:t>
            </a:r>
          </a:p>
        </p:txBody>
      </p:sp>
      <p:sp>
        <p:nvSpPr>
          <p:cNvPr id="217" name="TextBox 2"/>
          <p:cNvSpPr txBox="1">
            <a:spLocks noGrp="1"/>
          </p:cNvSpPr>
          <p:nvPr>
            <p:ph type="body" idx="14"/>
          </p:nvPr>
        </p:nvSpPr>
        <p:spPr>
          <a:prstGeom prst="rect">
            <a:avLst/>
          </a:prstGeom>
        </p:spPr>
        <p:txBody>
          <a:bodyPr/>
          <a:lstStyle/>
          <a:p>
            <a:r>
              <a:t>5.1 What is reporting?</a:t>
            </a:r>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TextBox 3"/>
          <p:cNvSpPr txBox="1">
            <a:spLocks noGrp="1"/>
          </p:cNvSpPr>
          <p:nvPr>
            <p:ph type="body" idx="13"/>
          </p:nvPr>
        </p:nvSpPr>
        <p:spPr>
          <a:xfrm>
            <a:off x="672047" y="1916397"/>
            <a:ext cx="16943906" cy="4046195"/>
          </a:xfrm>
          <a:prstGeom prst="rect">
            <a:avLst/>
          </a:prstGeom>
        </p:spPr>
        <p:txBody>
          <a:bodyPr/>
          <a:lstStyle/>
          <a:p>
            <a:pPr marL="0" indent="0">
              <a:buSzTx/>
              <a:buFontTx/>
              <a:buNone/>
              <a:defRPr>
                <a:latin typeface="Helvetica Neue Medium"/>
                <a:ea typeface="Helvetica Neue Medium"/>
                <a:cs typeface="Helvetica Neue Medium"/>
                <a:sym typeface="Helvetica Neue Medium"/>
              </a:defRPr>
            </a:pPr>
            <a:r>
              <a:t>Why do Funders ask for reporting? A couple of reasons:</a:t>
            </a:r>
          </a:p>
          <a:p>
            <a:pPr marL="673100" indent="-673100">
              <a:buFontTx/>
              <a:buChar char="—"/>
            </a:pPr>
            <a:r>
              <a:t>They’re interested</a:t>
            </a:r>
          </a:p>
          <a:p>
            <a:pPr marL="673100" indent="-673100">
              <a:buFontTx/>
              <a:buChar char="—"/>
            </a:pPr>
            <a:r>
              <a:t>For reporting to their own donors</a:t>
            </a:r>
          </a:p>
          <a:p>
            <a:pPr marL="673100" indent="-673100">
              <a:buFontTx/>
              <a:buChar char="—"/>
            </a:pPr>
            <a:r>
              <a:t>To learn and improve</a:t>
            </a:r>
          </a:p>
        </p:txBody>
      </p:sp>
      <p:sp>
        <p:nvSpPr>
          <p:cNvPr id="220" name="TextBox 2"/>
          <p:cNvSpPr txBox="1">
            <a:spLocks noGrp="1"/>
          </p:cNvSpPr>
          <p:nvPr>
            <p:ph type="body" idx="14"/>
          </p:nvPr>
        </p:nvSpPr>
        <p:spPr>
          <a:prstGeom prst="rect">
            <a:avLst/>
          </a:prstGeom>
        </p:spPr>
        <p:txBody>
          <a:bodyPr/>
          <a:lstStyle/>
          <a:p>
            <a:r>
              <a:t>5.2 Why do you report?</a:t>
            </a:r>
          </a:p>
        </p:txBody>
      </p:sp>
    </p:spTree>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TextBox 3"/>
          <p:cNvSpPr txBox="1">
            <a:spLocks noGrp="1"/>
          </p:cNvSpPr>
          <p:nvPr>
            <p:ph type="body" idx="13"/>
          </p:nvPr>
        </p:nvSpPr>
        <p:spPr>
          <a:xfrm>
            <a:off x="672047" y="1916398"/>
            <a:ext cx="16943906" cy="4757394"/>
          </a:xfrm>
          <a:prstGeom prst="rect">
            <a:avLst/>
          </a:prstGeom>
        </p:spPr>
        <p:txBody>
          <a:bodyPr/>
          <a:lstStyle/>
          <a:p>
            <a:pPr marL="673100" indent="-673100">
              <a:buFontTx/>
              <a:buChar char="—"/>
            </a:pPr>
            <a:r>
              <a:t>You’ll likely report by filling in a standardized form, which you’ll receive in advance</a:t>
            </a:r>
          </a:p>
          <a:p>
            <a:pPr marL="673100" indent="-673100">
              <a:buFontTx/>
              <a:buChar char="—"/>
            </a:pPr>
            <a:r>
              <a:t>Allows funders to aggregate across multiple projects</a:t>
            </a:r>
          </a:p>
          <a:p>
            <a:pPr marL="673100" indent="-673100">
              <a:buFontTx/>
              <a:buChar char="—"/>
            </a:pPr>
            <a:r>
              <a:t>Range of approaches to reporting from different funders</a:t>
            </a:r>
          </a:p>
          <a:p>
            <a:pPr marL="673100" indent="-673100">
              <a:buFontTx/>
              <a:buChar char="—"/>
            </a:pPr>
            <a:r>
              <a:t>Will likely mirror application form</a:t>
            </a:r>
          </a:p>
        </p:txBody>
      </p:sp>
      <p:sp>
        <p:nvSpPr>
          <p:cNvPr id="223" name="TextBox 2"/>
          <p:cNvSpPr txBox="1">
            <a:spLocks noGrp="1"/>
          </p:cNvSpPr>
          <p:nvPr>
            <p:ph type="body" idx="14"/>
          </p:nvPr>
        </p:nvSpPr>
        <p:spPr>
          <a:prstGeom prst="rect">
            <a:avLst/>
          </a:prstGeom>
        </p:spPr>
        <p:txBody>
          <a:bodyPr/>
          <a:lstStyle/>
          <a:p>
            <a:r>
              <a:t>5.3 Reporting forms</a:t>
            </a:r>
          </a:p>
        </p:txBody>
      </p:sp>
    </p:spTree>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TextBox 3"/>
          <p:cNvSpPr txBox="1">
            <a:spLocks noGrp="1"/>
          </p:cNvSpPr>
          <p:nvPr>
            <p:ph type="body" idx="13"/>
          </p:nvPr>
        </p:nvSpPr>
        <p:spPr>
          <a:xfrm>
            <a:off x="672047" y="1916398"/>
            <a:ext cx="16943908" cy="6179794"/>
          </a:xfrm>
          <a:prstGeom prst="rect">
            <a:avLst/>
          </a:prstGeom>
        </p:spPr>
        <p:txBody>
          <a:bodyPr/>
          <a:lstStyle/>
          <a:p>
            <a:pPr marL="673100" indent="-673100">
              <a:buFontTx/>
              <a:buChar char="—"/>
            </a:pPr>
            <a:r>
              <a:t>Good reporting helps you understand what you can learn from the project</a:t>
            </a:r>
          </a:p>
          <a:p>
            <a:pPr marL="673100" indent="-673100">
              <a:buFontTx/>
              <a:buChar char="—"/>
            </a:pPr>
            <a:r>
              <a:t>Like the application, being clear is crucial</a:t>
            </a:r>
          </a:p>
          <a:p>
            <a:pPr marL="673100" indent="-673100">
              <a:buFontTx/>
              <a:buChar char="—"/>
            </a:pPr>
            <a:r>
              <a:t>Results framework will help you identify the most important information to share</a:t>
            </a:r>
          </a:p>
          <a:p>
            <a:pPr marL="673100" indent="-673100">
              <a:buFontTx/>
              <a:buChar char="—"/>
            </a:pPr>
            <a:r>
              <a:t>Describe the success of actual activities, outputs, outcomes, impact</a:t>
            </a:r>
          </a:p>
        </p:txBody>
      </p:sp>
      <p:sp>
        <p:nvSpPr>
          <p:cNvPr id="226" name="TextBox 2"/>
          <p:cNvSpPr txBox="1">
            <a:spLocks noGrp="1"/>
          </p:cNvSpPr>
          <p:nvPr>
            <p:ph type="body" idx="14"/>
          </p:nvPr>
        </p:nvSpPr>
        <p:spPr>
          <a:prstGeom prst="rect">
            <a:avLst/>
          </a:prstGeom>
        </p:spPr>
        <p:txBody>
          <a:bodyPr/>
          <a:lstStyle/>
          <a:p>
            <a:r>
              <a:t>5.4 Results Framework in Reporting</a:t>
            </a:r>
          </a:p>
        </p:txBody>
      </p:sp>
    </p:spTree>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TextBox 3"/>
          <p:cNvSpPr txBox="1">
            <a:spLocks noGrp="1"/>
          </p:cNvSpPr>
          <p:nvPr>
            <p:ph type="body" idx="13"/>
          </p:nvPr>
        </p:nvSpPr>
        <p:spPr>
          <a:xfrm>
            <a:off x="672047" y="1916398"/>
            <a:ext cx="16943906" cy="4350994"/>
          </a:xfrm>
          <a:prstGeom prst="rect">
            <a:avLst/>
          </a:prstGeom>
        </p:spPr>
        <p:txBody>
          <a:bodyPr/>
          <a:lstStyle/>
          <a:p>
            <a:pPr marL="673100" indent="-673100">
              <a:buFontTx/>
              <a:buChar char="—"/>
            </a:pPr>
            <a:r>
              <a:t>Look at the reporting form and start planning early </a:t>
            </a:r>
          </a:p>
          <a:p>
            <a:pPr marL="673100" indent="-673100">
              <a:buFontTx/>
              <a:buChar char="—"/>
            </a:pPr>
            <a:r>
              <a:t>The indicators in your results framework are a guide to what you should observe and record</a:t>
            </a:r>
          </a:p>
          <a:p>
            <a:pPr marL="673100" indent="-673100">
              <a:buFontTx/>
              <a:buChar char="—"/>
            </a:pPr>
            <a:r>
              <a:t>Reporting form may ask for specific indicators as well, such as gender balance</a:t>
            </a:r>
          </a:p>
        </p:txBody>
      </p:sp>
      <p:sp>
        <p:nvSpPr>
          <p:cNvPr id="229" name="TextBox 2"/>
          <p:cNvSpPr txBox="1">
            <a:spLocks noGrp="1"/>
          </p:cNvSpPr>
          <p:nvPr>
            <p:ph type="body" idx="14"/>
          </p:nvPr>
        </p:nvSpPr>
        <p:spPr>
          <a:prstGeom prst="rect">
            <a:avLst/>
          </a:prstGeom>
        </p:spPr>
        <p:txBody>
          <a:bodyPr/>
          <a:lstStyle/>
          <a:p>
            <a:r>
              <a:t>5.5 Planning for reporting</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Box 2"/>
          <p:cNvSpPr txBox="1"/>
          <p:nvPr/>
        </p:nvSpPr>
        <p:spPr>
          <a:xfrm>
            <a:off x="672047" y="616901"/>
            <a:ext cx="16941802"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1.3 What are they like?</a:t>
            </a:r>
          </a:p>
        </p:txBody>
      </p:sp>
      <p:graphicFrame>
        <p:nvGraphicFramePr>
          <p:cNvPr id="62" name="Tableau 1"/>
          <p:cNvGraphicFramePr/>
          <p:nvPr/>
        </p:nvGraphicFramePr>
        <p:xfrm>
          <a:off x="673100" y="2006600"/>
          <a:ext cx="16916400" cy="7607300"/>
        </p:xfrm>
        <a:graphic>
          <a:graphicData uri="http://schemas.openxmlformats.org/drawingml/2006/table">
            <a:tbl>
              <a:tblPr>
                <a:tableStyleId>{4C3C2611-4C71-4FC5-86AE-919BDF0F9419}</a:tableStyleId>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gridCol w="4229100">
                  <a:extLst>
                    <a:ext uri="{9D8B030D-6E8A-4147-A177-3AD203B41FA5}">
                      <a16:colId xmlns:a16="http://schemas.microsoft.com/office/drawing/2014/main" val="20002"/>
                    </a:ext>
                  </a:extLst>
                </a:gridCol>
                <a:gridCol w="4229100">
                  <a:extLst>
                    <a:ext uri="{9D8B030D-6E8A-4147-A177-3AD203B41FA5}">
                      <a16:colId xmlns:a16="http://schemas.microsoft.com/office/drawing/2014/main" val="20003"/>
                    </a:ext>
                  </a:extLst>
                </a:gridCol>
              </a:tblGrid>
              <a:tr h="1521460">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Name</a:t>
                      </a:r>
                    </a:p>
                  </a:txBody>
                  <a:tcPr marL="36000" marR="36000" marT="36000" marB="36000" horzOverflow="overflow">
                    <a:lnL w="12700">
                      <a:miter lim="400000"/>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Procedures</a:t>
                      </a:r>
                    </a:p>
                  </a:txBody>
                  <a:tcPr marL="36000" marR="36000" marT="36000" marB="36000" horzOverflow="overflow">
                    <a:lnL w="10800">
                      <a:solidFill>
                        <a:srgbClr val="E64B23"/>
                      </a:solidFill>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Language</a:t>
                      </a:r>
                    </a:p>
                  </a:txBody>
                  <a:tcPr marL="36000" marR="36000" marT="36000" marB="36000" horzOverflow="overflow">
                    <a:lnL w="10800">
                      <a:solidFill>
                        <a:srgbClr val="E64B23"/>
                      </a:solidFill>
                    </a:lnL>
                    <a:lnR w="10800">
                      <a:solidFill>
                        <a:srgbClr val="E64B23"/>
                      </a:solidFill>
                    </a:lnR>
                    <a:lnT w="12700">
                      <a:miter lim="400000"/>
                    </a:lnT>
                    <a:lnB w="10800">
                      <a:solidFill>
                        <a:srgbClr val="E64B23"/>
                      </a:solidFill>
                    </a:lnB>
                    <a:noFill/>
                  </a:tcPr>
                </a:tc>
                <a:tc>
                  <a:txBody>
                    <a:bodyPr/>
                    <a:lstStyle/>
                    <a:p>
                      <a:pPr marL="63500">
                        <a:spcBef>
                          <a:spcPts val="0"/>
                        </a:spcBef>
                        <a:defRPr sz="1800"/>
                      </a:pPr>
                      <a:r>
                        <a:rPr sz="2800">
                          <a:solidFill>
                            <a:srgbClr val="E64A22"/>
                          </a:solidFill>
                          <a:latin typeface="Helvetica Neue Medium"/>
                          <a:ea typeface="Helvetica Neue Medium"/>
                          <a:cs typeface="Helvetica Neue Medium"/>
                          <a:sym typeface="Helvetica Neue Medium"/>
                        </a:rPr>
                        <a:t>Working style</a:t>
                      </a:r>
                    </a:p>
                  </a:txBody>
                  <a:tcPr marL="36000" marR="36000" marT="36000" marB="36000" horzOverflow="overflow">
                    <a:lnL w="10800">
                      <a:solidFill>
                        <a:srgbClr val="E64B23"/>
                      </a:solidFill>
                    </a:lnL>
                    <a:lnR w="12700">
                      <a:miter lim="400000"/>
                    </a:lnR>
                    <a:lnT w="12700">
                      <a:miter lim="400000"/>
                    </a:lnT>
                    <a:lnB w="10800">
                      <a:solidFill>
                        <a:srgbClr val="E64B23"/>
                      </a:solidFill>
                    </a:lnB>
                    <a:noFill/>
                  </a:tcPr>
                </a:tc>
                <a:extLst>
                  <a:ext uri="{0D108BD9-81ED-4DB2-BD59-A6C34878D82A}">
                    <a16:rowId xmlns:a16="http://schemas.microsoft.com/office/drawing/2014/main" val="10000"/>
                  </a:ext>
                </a:extLst>
              </a:tr>
              <a:tr h="1521460">
                <a:tc>
                  <a:txBody>
                    <a:bodyPr/>
                    <a:lstStyle/>
                    <a:p>
                      <a:pPr marL="63500">
                        <a:spcBef>
                          <a:spcPts val="0"/>
                        </a:spcBef>
                        <a:defRPr sz="1800"/>
                      </a:pPr>
                      <a:r>
                        <a:rPr sz="2800">
                          <a:solidFill>
                            <a:srgbClr val="006182"/>
                          </a:solidFill>
                          <a:latin typeface="Helvetica Neue Medium"/>
                          <a:ea typeface="Helvetica Neue Medium"/>
                          <a:cs typeface="Helvetica Neue Medium"/>
                          <a:sym typeface="Helvetica Neue Medium"/>
                        </a:rPr>
                        <a:t>Fill in before or during workshop session</a:t>
                      </a: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extLst>
                  <a:ext uri="{0D108BD9-81ED-4DB2-BD59-A6C34878D82A}">
                    <a16:rowId xmlns:a16="http://schemas.microsoft.com/office/drawing/2014/main" val="10001"/>
                  </a:ext>
                </a:extLst>
              </a:tr>
              <a:tr h="1521460">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extLst>
                  <a:ext uri="{0D108BD9-81ED-4DB2-BD59-A6C34878D82A}">
                    <a16:rowId xmlns:a16="http://schemas.microsoft.com/office/drawing/2014/main" val="10002"/>
                  </a:ext>
                </a:extLst>
              </a:tr>
              <a:tr h="1521460">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2700">
                      <a:miter lim="400000"/>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0800">
                      <a:solidFill>
                        <a:srgbClr val="E64B23"/>
                      </a:solidFill>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2700">
                      <a:miter lim="400000"/>
                    </a:lnR>
                    <a:lnT w="10800">
                      <a:solidFill>
                        <a:srgbClr val="E64B23"/>
                      </a:solidFill>
                    </a:lnT>
                    <a:lnB w="10800">
                      <a:solidFill>
                        <a:srgbClr val="E64B23"/>
                      </a:solidFill>
                    </a:lnB>
                    <a:noFill/>
                  </a:tcPr>
                </a:tc>
                <a:extLst>
                  <a:ext uri="{0D108BD9-81ED-4DB2-BD59-A6C34878D82A}">
                    <a16:rowId xmlns:a16="http://schemas.microsoft.com/office/drawing/2014/main" val="10003"/>
                  </a:ext>
                </a:extLst>
              </a:tr>
              <a:tr h="1521460">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2700">
                      <a:miter lim="400000"/>
                    </a:lnL>
                    <a:lnR w="10800">
                      <a:solidFill>
                        <a:srgbClr val="E64B23"/>
                      </a:solidFill>
                    </a:lnR>
                    <a:lnT w="10800">
                      <a:solidFill>
                        <a:srgbClr val="E64B23"/>
                      </a:solidFill>
                    </a:lnT>
                    <a:lnB w="12700">
                      <a:miter lim="400000"/>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2700">
                      <a:miter lim="400000"/>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0800">
                      <a:solidFill>
                        <a:srgbClr val="E64B23"/>
                      </a:solidFill>
                    </a:lnR>
                    <a:lnT w="10800">
                      <a:solidFill>
                        <a:srgbClr val="E64B23"/>
                      </a:solidFill>
                    </a:lnT>
                    <a:lnB w="12700">
                      <a:miter lim="400000"/>
                    </a:lnB>
                    <a:noFill/>
                  </a:tcPr>
                </a:tc>
                <a:tc>
                  <a:txBody>
                    <a:bodyPr/>
                    <a:lstStyle/>
                    <a:p>
                      <a:pPr marL="63500">
                        <a:spcBef>
                          <a:spcPts val="0"/>
                        </a:spcBef>
                        <a:defRPr>
                          <a:solidFill>
                            <a:srgbClr val="006182"/>
                          </a:solidFill>
                          <a:latin typeface="Helvetica Neue Medium"/>
                          <a:ea typeface="Helvetica Neue Medium"/>
                          <a:cs typeface="Helvetica Neue Medium"/>
                          <a:sym typeface="Helvetica Neue Medium"/>
                        </a:defRPr>
                      </a:pPr>
                      <a:endParaRPr/>
                    </a:p>
                  </a:txBody>
                  <a:tcPr marL="36000" marR="36000" marT="36000" marB="36000" horzOverflow="overflow">
                    <a:lnL w="10800">
                      <a:solidFill>
                        <a:srgbClr val="E64B23"/>
                      </a:solidFill>
                    </a:lnL>
                    <a:lnR w="12700">
                      <a:miter lim="400000"/>
                    </a:lnR>
                    <a:lnT w="10800">
                      <a:solidFill>
                        <a:srgbClr val="E64B23"/>
                      </a:solidFill>
                    </a:lnT>
                    <a:lnB w="12700">
                      <a:miter lim="400000"/>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TextBox 3"/>
          <p:cNvSpPr txBox="1">
            <a:spLocks noGrp="1"/>
          </p:cNvSpPr>
          <p:nvPr>
            <p:ph type="body" idx="13"/>
          </p:nvPr>
        </p:nvSpPr>
        <p:spPr>
          <a:xfrm>
            <a:off x="672047" y="1916397"/>
            <a:ext cx="16943906" cy="1406930"/>
          </a:xfrm>
          <a:prstGeom prst="rect">
            <a:avLst/>
          </a:prstGeom>
        </p:spPr>
        <p:txBody>
          <a:bodyPr/>
          <a:lstStyle>
            <a:lvl1pPr marL="0" indent="0">
              <a:buSzTx/>
              <a:buFontTx/>
              <a:buNone/>
              <a:defRPr>
                <a:latin typeface="Helvetica Neue Medium"/>
                <a:ea typeface="Helvetica Neue Medium"/>
                <a:cs typeface="Helvetica Neue Medium"/>
                <a:sym typeface="Helvetica Neue Medium"/>
              </a:defRPr>
            </a:lvl1pPr>
          </a:lstStyle>
          <a:p>
            <a:r>
              <a:t>You will need to decide what methods are best to observe based on what you want to observe. Some ways might be:</a:t>
            </a:r>
          </a:p>
        </p:txBody>
      </p:sp>
      <p:sp>
        <p:nvSpPr>
          <p:cNvPr id="232" name="TextBox 2"/>
          <p:cNvSpPr txBox="1">
            <a:spLocks noGrp="1"/>
          </p:cNvSpPr>
          <p:nvPr>
            <p:ph type="body" idx="14"/>
          </p:nvPr>
        </p:nvSpPr>
        <p:spPr>
          <a:prstGeom prst="rect">
            <a:avLst/>
          </a:prstGeom>
        </p:spPr>
        <p:txBody>
          <a:bodyPr/>
          <a:lstStyle/>
          <a:p>
            <a:r>
              <a:t>5.6 Ways of Observing</a:t>
            </a:r>
          </a:p>
        </p:txBody>
      </p:sp>
      <p:sp>
        <p:nvSpPr>
          <p:cNvPr id="233" name="Media Scan…"/>
          <p:cNvSpPr txBox="1"/>
          <p:nvPr/>
        </p:nvSpPr>
        <p:spPr>
          <a:xfrm>
            <a:off x="697891" y="4038420"/>
            <a:ext cx="7620001" cy="30200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673100" indent="-673100">
              <a:lnSpc>
                <a:spcPts val="5600"/>
              </a:lnSpc>
              <a:spcBef>
                <a:spcPts val="3200"/>
              </a:spcBef>
              <a:buSzPct val="100000"/>
              <a:buChar char="—"/>
              <a:defRPr sz="4600"/>
            </a:pPr>
            <a:r>
              <a:t>Media Scan </a:t>
            </a:r>
            <a:endParaRPr sz="1800"/>
          </a:p>
          <a:p>
            <a:pPr marL="673100" indent="-673100">
              <a:lnSpc>
                <a:spcPts val="5600"/>
              </a:lnSpc>
              <a:spcBef>
                <a:spcPts val="3200"/>
              </a:spcBef>
              <a:buSzPct val="100000"/>
              <a:buChar char="—"/>
              <a:defRPr sz="4600"/>
            </a:pPr>
            <a:r>
              <a:t>Web statistics</a:t>
            </a:r>
            <a:endParaRPr sz="1800"/>
          </a:p>
          <a:p>
            <a:pPr marL="673100" indent="-673100">
              <a:lnSpc>
                <a:spcPts val="5600"/>
              </a:lnSpc>
              <a:spcBef>
                <a:spcPts val="3200"/>
              </a:spcBef>
              <a:buSzPct val="100000"/>
              <a:buChar char="—"/>
              <a:defRPr sz="4600"/>
            </a:pPr>
            <a:r>
              <a:t>Collecting feedback </a:t>
            </a:r>
          </a:p>
        </p:txBody>
      </p:sp>
      <p:sp>
        <p:nvSpPr>
          <p:cNvPr id="234" name="Self-reflection…"/>
          <p:cNvSpPr txBox="1"/>
          <p:nvPr/>
        </p:nvSpPr>
        <p:spPr>
          <a:xfrm>
            <a:off x="8865339" y="4038420"/>
            <a:ext cx="7620001" cy="30200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marL="673100" indent="-673100">
              <a:lnSpc>
                <a:spcPts val="5600"/>
              </a:lnSpc>
              <a:spcBef>
                <a:spcPts val="3200"/>
              </a:spcBef>
              <a:buSzPct val="100000"/>
              <a:buChar char="—"/>
              <a:defRPr sz="4600"/>
            </a:pPr>
            <a:r>
              <a:t>Self-reflection</a:t>
            </a:r>
            <a:endParaRPr sz="1800"/>
          </a:p>
          <a:p>
            <a:pPr marL="673100" indent="-673100">
              <a:lnSpc>
                <a:spcPts val="5600"/>
              </a:lnSpc>
              <a:spcBef>
                <a:spcPts val="3200"/>
              </a:spcBef>
              <a:buSzPct val="100000"/>
              <a:buChar char="—"/>
              <a:defRPr sz="4600"/>
            </a:pPr>
            <a:r>
              <a:t>Surveys </a:t>
            </a:r>
            <a:endParaRPr sz="1800"/>
          </a:p>
          <a:p>
            <a:pPr marL="673100" indent="-673100">
              <a:lnSpc>
                <a:spcPts val="5600"/>
              </a:lnSpc>
              <a:spcBef>
                <a:spcPts val="3200"/>
              </a:spcBef>
              <a:buSzPct val="100000"/>
              <a:buChar char="—"/>
              <a:defRPr sz="4600"/>
            </a:pPr>
            <a:r>
              <a:t>Interviews</a:t>
            </a:r>
          </a:p>
        </p:txBody>
      </p:sp>
    </p:spTree>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TextBox 3"/>
          <p:cNvSpPr txBox="1">
            <a:spLocks noGrp="1"/>
          </p:cNvSpPr>
          <p:nvPr>
            <p:ph type="body" idx="13"/>
          </p:nvPr>
        </p:nvSpPr>
        <p:spPr>
          <a:xfrm>
            <a:off x="672047" y="1916397"/>
            <a:ext cx="16943906" cy="4350995"/>
          </a:xfrm>
          <a:prstGeom prst="rect">
            <a:avLst/>
          </a:prstGeom>
        </p:spPr>
        <p:txBody>
          <a:bodyPr/>
          <a:lstStyle/>
          <a:p>
            <a:pPr marL="673100" indent="-673100">
              <a:buFontTx/>
              <a:buChar char="—"/>
            </a:pPr>
            <a:r>
              <a:t>Make sure that the effort involved is proportional and makes sense for you </a:t>
            </a:r>
          </a:p>
          <a:p>
            <a:pPr marL="673100" indent="-673100">
              <a:buFontTx/>
              <a:buChar char="—"/>
            </a:pPr>
            <a:r>
              <a:t>Be aware of any duty of care and push back if you need to</a:t>
            </a:r>
          </a:p>
          <a:p>
            <a:pPr marL="673100" indent="-673100">
              <a:buFontTx/>
              <a:buChar char="—"/>
            </a:pPr>
            <a:r>
              <a:t>Be transparent with anyone whose personal data you are using</a:t>
            </a:r>
          </a:p>
        </p:txBody>
      </p:sp>
      <p:sp>
        <p:nvSpPr>
          <p:cNvPr id="237" name="TextBox 2"/>
          <p:cNvSpPr txBox="1">
            <a:spLocks noGrp="1"/>
          </p:cNvSpPr>
          <p:nvPr>
            <p:ph type="body" idx="14"/>
          </p:nvPr>
        </p:nvSpPr>
        <p:spPr>
          <a:prstGeom prst="rect">
            <a:avLst/>
          </a:prstGeom>
        </p:spPr>
        <p:txBody>
          <a:bodyPr/>
          <a:lstStyle/>
          <a:p>
            <a:r>
              <a:t>5.6 Ways of Observing</a:t>
            </a:r>
          </a:p>
        </p:txBody>
      </p:sp>
    </p:spTree>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TextBox 3"/>
          <p:cNvSpPr txBox="1">
            <a:spLocks noGrp="1"/>
          </p:cNvSpPr>
          <p:nvPr>
            <p:ph type="body" idx="13"/>
          </p:nvPr>
        </p:nvSpPr>
        <p:spPr>
          <a:xfrm>
            <a:off x="672047" y="1916397"/>
            <a:ext cx="16943906" cy="5468595"/>
          </a:xfrm>
          <a:prstGeom prst="rect">
            <a:avLst/>
          </a:prstGeom>
        </p:spPr>
        <p:txBody>
          <a:bodyPr/>
          <a:lstStyle/>
          <a:p>
            <a:pPr marL="673100" indent="-673100">
              <a:buFontTx/>
              <a:buChar char="—"/>
            </a:pPr>
            <a:r>
              <a:t>Plan the moments you will collect information</a:t>
            </a:r>
          </a:p>
          <a:p>
            <a:pPr marL="673100" indent="-673100">
              <a:buFontTx/>
              <a:buChar char="—"/>
            </a:pPr>
            <a:r>
              <a:t>If you hope to see tangible change in a certain indicator, measure before and after so you have a baseline</a:t>
            </a:r>
          </a:p>
          <a:p>
            <a:pPr marL="673100" indent="-673100">
              <a:buFontTx/>
              <a:buChar char="—"/>
            </a:pPr>
            <a:r>
              <a:t>If you’re looking for more reflective feedback, wait a little</a:t>
            </a:r>
          </a:p>
          <a:p>
            <a:pPr marL="673100" indent="-673100">
              <a:buFontTx/>
              <a:buChar char="—"/>
            </a:pPr>
            <a:r>
              <a:t>If you want to see something long term, pick a moment that is doable</a:t>
            </a:r>
          </a:p>
        </p:txBody>
      </p:sp>
      <p:sp>
        <p:nvSpPr>
          <p:cNvPr id="240" name="TextBox 2"/>
          <p:cNvSpPr txBox="1">
            <a:spLocks noGrp="1"/>
          </p:cNvSpPr>
          <p:nvPr>
            <p:ph type="body" idx="14"/>
          </p:nvPr>
        </p:nvSpPr>
        <p:spPr>
          <a:prstGeom prst="rect">
            <a:avLst/>
          </a:prstGeom>
        </p:spPr>
        <p:txBody>
          <a:bodyPr/>
          <a:lstStyle/>
          <a:p>
            <a:r>
              <a:t>5.7 When do you measure?</a:t>
            </a:r>
          </a:p>
        </p:txBody>
      </p:sp>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TextBox 3"/>
          <p:cNvSpPr txBox="1">
            <a:spLocks noGrp="1"/>
          </p:cNvSpPr>
          <p:nvPr>
            <p:ph type="body" idx="13"/>
          </p:nvPr>
        </p:nvSpPr>
        <p:spPr>
          <a:xfrm>
            <a:off x="672047" y="1916398"/>
            <a:ext cx="16943906" cy="6179794"/>
          </a:xfrm>
          <a:prstGeom prst="rect">
            <a:avLst/>
          </a:prstGeom>
        </p:spPr>
        <p:txBody>
          <a:bodyPr/>
          <a:lstStyle/>
          <a:p>
            <a:pPr marL="673100" indent="-673100">
              <a:buFontTx/>
              <a:buChar char="—"/>
            </a:pPr>
            <a:r>
              <a:t>A good report helps the person reading form a mental picture of the project</a:t>
            </a:r>
          </a:p>
          <a:p>
            <a:pPr marL="673100" indent="-673100">
              <a:buFontTx/>
              <a:buChar char="—"/>
            </a:pPr>
            <a:r>
              <a:t>Any pictures you can share will also help</a:t>
            </a:r>
          </a:p>
          <a:p>
            <a:pPr marL="673100" indent="-673100">
              <a:buFontTx/>
              <a:buChar char="—"/>
            </a:pPr>
            <a:r>
              <a:t>Just like the application, answer the questions that are there for ease of reading</a:t>
            </a:r>
          </a:p>
          <a:p>
            <a:pPr marL="673100" indent="-673100">
              <a:buFontTx/>
              <a:buChar char="—"/>
            </a:pPr>
            <a:r>
              <a:t>Don’t assume detailed knowledge of your project – personnel might have changed!</a:t>
            </a:r>
          </a:p>
        </p:txBody>
      </p:sp>
      <p:sp>
        <p:nvSpPr>
          <p:cNvPr id="243" name="TextBox 2"/>
          <p:cNvSpPr txBox="1">
            <a:spLocks noGrp="1"/>
          </p:cNvSpPr>
          <p:nvPr>
            <p:ph type="body" idx="14"/>
          </p:nvPr>
        </p:nvSpPr>
        <p:spPr>
          <a:prstGeom prst="rect">
            <a:avLst/>
          </a:prstGeom>
        </p:spPr>
        <p:txBody>
          <a:bodyPr/>
          <a:lstStyle/>
          <a:p>
            <a:r>
              <a:t>5.8 Writing</a:t>
            </a:r>
          </a:p>
        </p:txBody>
      </p:sp>
    </p:spTree>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TextBox 3"/>
          <p:cNvSpPr txBox="1">
            <a:spLocks noGrp="1"/>
          </p:cNvSpPr>
          <p:nvPr>
            <p:ph type="body" idx="13"/>
          </p:nvPr>
        </p:nvSpPr>
        <p:spPr>
          <a:xfrm>
            <a:off x="672047" y="1916397"/>
            <a:ext cx="16943906" cy="5468595"/>
          </a:xfrm>
          <a:prstGeom prst="rect">
            <a:avLst/>
          </a:prstGeom>
        </p:spPr>
        <p:txBody>
          <a:bodyPr/>
          <a:lstStyle/>
          <a:p>
            <a:pPr marL="673100" indent="-673100">
              <a:buFontTx/>
              <a:buChar char="—"/>
            </a:pPr>
            <a:r>
              <a:t>Great reports reflect on what was learned through the project</a:t>
            </a:r>
            <a:endParaRPr sz="1800"/>
          </a:p>
          <a:p>
            <a:pPr marL="673100" indent="-673100">
              <a:buFontTx/>
              <a:buChar char="—"/>
            </a:pPr>
            <a:r>
              <a:t>Maybe one of the assumptions was wrong, or something unexpected derailed the project</a:t>
            </a:r>
            <a:endParaRPr sz="1800"/>
          </a:p>
          <a:p>
            <a:pPr marL="673100" indent="-673100">
              <a:buFontTx/>
              <a:buChar char="—"/>
            </a:pPr>
            <a:r>
              <a:t>Being transparent makes a better impression than hiding</a:t>
            </a:r>
            <a:endParaRPr sz="1800"/>
          </a:p>
          <a:p>
            <a:pPr marL="673100" indent="-673100">
              <a:buFontTx/>
              <a:buChar char="—"/>
            </a:pPr>
            <a:r>
              <a:t>Share </a:t>
            </a:r>
            <a:r>
              <a:rPr i="1"/>
              <a:t>what</a:t>
            </a:r>
            <a:r>
              <a:t> went wrong, </a:t>
            </a:r>
            <a:r>
              <a:rPr i="1"/>
              <a:t>why</a:t>
            </a:r>
            <a:r>
              <a:t>, and what you would do differently</a:t>
            </a:r>
          </a:p>
        </p:txBody>
      </p:sp>
      <p:sp>
        <p:nvSpPr>
          <p:cNvPr id="246" name="TextBox 2"/>
          <p:cNvSpPr txBox="1">
            <a:spLocks noGrp="1"/>
          </p:cNvSpPr>
          <p:nvPr>
            <p:ph type="body" idx="14"/>
          </p:nvPr>
        </p:nvSpPr>
        <p:spPr>
          <a:prstGeom prst="rect">
            <a:avLst/>
          </a:prstGeom>
        </p:spPr>
        <p:txBody>
          <a:bodyPr/>
          <a:lstStyle/>
          <a:p>
            <a:r>
              <a:t>5.9 Being reflective</a:t>
            </a:r>
          </a:p>
        </p:txBody>
      </p:sp>
    </p:spTree>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TextBox 3"/>
          <p:cNvSpPr txBox="1">
            <a:spLocks noGrp="1"/>
          </p:cNvSpPr>
          <p:nvPr>
            <p:ph type="body" idx="13"/>
          </p:nvPr>
        </p:nvSpPr>
        <p:spPr>
          <a:xfrm>
            <a:off x="672047" y="1916397"/>
            <a:ext cx="16943906" cy="4350995"/>
          </a:xfrm>
          <a:prstGeom prst="rect">
            <a:avLst/>
          </a:prstGeom>
        </p:spPr>
        <p:txBody>
          <a:bodyPr/>
          <a:lstStyle/>
          <a:p>
            <a:pPr marL="673100" indent="-673100">
              <a:buFontTx/>
              <a:buChar char="—"/>
            </a:pPr>
            <a:r>
              <a:t>Your financial report is based on the structure of your budget</a:t>
            </a:r>
          </a:p>
          <a:p>
            <a:pPr marL="673100" indent="-673100">
              <a:buFontTx/>
              <a:buChar char="—"/>
            </a:pPr>
            <a:r>
              <a:t>Actual spending will never be exactly the same as planned, life is just messy like that</a:t>
            </a:r>
          </a:p>
          <a:p>
            <a:pPr marL="673100" indent="-673100">
              <a:buFontTx/>
              <a:buChar char="—"/>
            </a:pPr>
            <a:r>
              <a:t>Check funder’s policy on budget deviations and when you need their approval</a:t>
            </a:r>
          </a:p>
        </p:txBody>
      </p:sp>
      <p:sp>
        <p:nvSpPr>
          <p:cNvPr id="249" name="TextBox 2"/>
          <p:cNvSpPr txBox="1">
            <a:spLocks noGrp="1"/>
          </p:cNvSpPr>
          <p:nvPr>
            <p:ph type="body" idx="14"/>
          </p:nvPr>
        </p:nvSpPr>
        <p:spPr>
          <a:prstGeom prst="rect">
            <a:avLst/>
          </a:prstGeom>
        </p:spPr>
        <p:txBody>
          <a:bodyPr/>
          <a:lstStyle/>
          <a:p>
            <a:r>
              <a:t>5.10 Financial reporting</a:t>
            </a:r>
          </a:p>
        </p:txBody>
      </p:sp>
    </p:spTree>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TextBox 3"/>
          <p:cNvSpPr txBox="1">
            <a:spLocks noGrp="1"/>
          </p:cNvSpPr>
          <p:nvPr>
            <p:ph type="body" idx="13"/>
          </p:nvPr>
        </p:nvSpPr>
        <p:spPr>
          <a:xfrm>
            <a:off x="672047" y="1916397"/>
            <a:ext cx="16943906" cy="7255764"/>
          </a:xfrm>
          <a:prstGeom prst="rect">
            <a:avLst/>
          </a:prstGeom>
        </p:spPr>
        <p:txBody>
          <a:bodyPr/>
          <a:lstStyle/>
          <a:p>
            <a:pPr marL="0" indent="0">
              <a:lnSpc>
                <a:spcPts val="4600"/>
              </a:lnSpc>
              <a:spcBef>
                <a:spcPts val="2800"/>
              </a:spcBef>
              <a:buSzTx/>
              <a:buFontTx/>
              <a:buNone/>
              <a:defRPr sz="4000">
                <a:solidFill>
                  <a:srgbClr val="F4E9DF"/>
                </a:solidFill>
              </a:defRPr>
            </a:pPr>
            <a:r>
              <a:t>Back in your teams, look at the project you’ve described so far. Imagine it’s already done and you need to answer the following question:</a:t>
            </a:r>
            <a:endParaRPr>
              <a:solidFill>
                <a:srgbClr val="000000"/>
              </a:solidFill>
            </a:endParaRPr>
          </a:p>
          <a:p>
            <a:pPr marL="0" indent="0">
              <a:lnSpc>
                <a:spcPts val="4600"/>
              </a:lnSpc>
              <a:spcBef>
                <a:spcPts val="2800"/>
              </a:spcBef>
              <a:buSzTx/>
              <a:buFontTx/>
              <a:buNone/>
              <a:defRPr sz="4000">
                <a:solidFill>
                  <a:srgbClr val="F4E9DF"/>
                </a:solidFill>
              </a:defRPr>
            </a:pPr>
            <a:r>
              <a:rPr b="1"/>
              <a:t>Give a short summary of the results of your project – what did you achieve, what was the impact?</a:t>
            </a:r>
            <a:r>
              <a:t> (100 words)</a:t>
            </a:r>
          </a:p>
          <a:p>
            <a:pPr marL="0" indent="0">
              <a:lnSpc>
                <a:spcPts val="4600"/>
              </a:lnSpc>
              <a:spcBef>
                <a:spcPts val="2800"/>
              </a:spcBef>
              <a:buSzTx/>
              <a:buFontTx/>
              <a:buNone/>
              <a:defRPr sz="4000">
                <a:solidFill>
                  <a:srgbClr val="F4E9DF"/>
                </a:solidFill>
              </a:defRPr>
            </a:pPr>
            <a:r>
              <a:t>Answer this question in two different ways: </a:t>
            </a:r>
            <a:endParaRPr sz="1500">
              <a:solidFill>
                <a:srgbClr val="000000"/>
              </a:solidFill>
            </a:endParaRPr>
          </a:p>
          <a:p>
            <a:pPr marL="534736" indent="-534736">
              <a:lnSpc>
                <a:spcPts val="4600"/>
              </a:lnSpc>
              <a:spcBef>
                <a:spcPts val="2800"/>
              </a:spcBef>
              <a:buFontTx/>
              <a:buAutoNum type="arabicPeriod"/>
              <a:defRPr sz="4000">
                <a:solidFill>
                  <a:srgbClr val="F4E9DF"/>
                </a:solidFill>
              </a:defRPr>
            </a:pPr>
            <a:r>
              <a:t>Describing the </a:t>
            </a:r>
            <a:r>
              <a:rPr i="1"/>
              <a:t>best-case</a:t>
            </a:r>
            <a:r>
              <a:t> scenario version of your imagined project; what went well, and how do you know that it went well? </a:t>
            </a:r>
            <a:endParaRPr sz="1500">
              <a:solidFill>
                <a:srgbClr val="000000"/>
              </a:solidFill>
            </a:endParaRPr>
          </a:p>
          <a:p>
            <a:pPr marL="534736" indent="-534736">
              <a:lnSpc>
                <a:spcPts val="4600"/>
              </a:lnSpc>
              <a:spcBef>
                <a:spcPts val="2800"/>
              </a:spcBef>
              <a:buFontTx/>
              <a:buAutoNum type="arabicPeriod"/>
              <a:defRPr sz="4000">
                <a:solidFill>
                  <a:srgbClr val="F4E9DF"/>
                </a:solidFill>
              </a:defRPr>
            </a:pPr>
            <a:r>
              <a:t>Describing the </a:t>
            </a:r>
            <a:r>
              <a:rPr i="1"/>
              <a:t>worst-case</a:t>
            </a:r>
            <a:r>
              <a:t> scenario version of your imagined project; what went badly, and why do you think it went badly? Is there something you could do differently next time? </a:t>
            </a:r>
          </a:p>
        </p:txBody>
      </p:sp>
      <p:sp>
        <p:nvSpPr>
          <p:cNvPr id="252" name="TextBox 2"/>
          <p:cNvSpPr txBox="1">
            <a:spLocks noGrp="1"/>
          </p:cNvSpPr>
          <p:nvPr>
            <p:ph type="body" idx="14"/>
          </p:nvPr>
        </p:nvSpPr>
        <p:spPr>
          <a:prstGeom prst="rect">
            <a:avLst/>
          </a:prstGeom>
        </p:spPr>
        <p:txBody>
          <a:bodyPr/>
          <a:lstStyle/>
          <a:p>
            <a:r>
              <a:t>Practice exercise: Reporting</a:t>
            </a:r>
          </a:p>
        </p:txBody>
      </p:sp>
    </p:spTree>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TextBox 3"/>
          <p:cNvSpPr txBox="1">
            <a:spLocks noGrp="1"/>
          </p:cNvSpPr>
          <p:nvPr>
            <p:ph type="body" idx="13"/>
          </p:nvPr>
        </p:nvSpPr>
        <p:spPr>
          <a:xfrm>
            <a:off x="672047" y="1916397"/>
            <a:ext cx="16943906" cy="3039364"/>
          </a:xfrm>
          <a:prstGeom prst="rect">
            <a:avLst/>
          </a:prstGeom>
        </p:spPr>
        <p:txBody>
          <a:bodyPr/>
          <a:lstStyle/>
          <a:p>
            <a:pPr marL="0" indent="0">
              <a:lnSpc>
                <a:spcPts val="4600"/>
              </a:lnSpc>
              <a:spcBef>
                <a:spcPts val="2800"/>
              </a:spcBef>
              <a:buSzTx/>
              <a:buFontTx/>
              <a:buNone/>
              <a:defRPr sz="4000">
                <a:solidFill>
                  <a:srgbClr val="F4E9DF"/>
                </a:solidFill>
              </a:defRPr>
            </a:pPr>
            <a:r>
              <a:t>Prioritising being clear is also important when you talk to funders!</a:t>
            </a:r>
            <a:endParaRPr sz="2100"/>
          </a:p>
          <a:p>
            <a:pPr marL="0" indent="0">
              <a:lnSpc>
                <a:spcPts val="4600"/>
              </a:lnSpc>
              <a:spcBef>
                <a:spcPts val="2800"/>
              </a:spcBef>
              <a:buSzTx/>
              <a:buFontTx/>
              <a:buNone/>
              <a:defRPr sz="4000">
                <a:solidFill>
                  <a:srgbClr val="F4E9DF"/>
                </a:solidFill>
              </a:defRPr>
            </a:pPr>
            <a:r>
              <a:t>Introduce yourself again, making sure to touch on an activity, an output, an outcome and an impact </a:t>
            </a:r>
            <a:endParaRPr sz="2100"/>
          </a:p>
          <a:p>
            <a:pPr marL="0" indent="0">
              <a:lnSpc>
                <a:spcPts val="4600"/>
              </a:lnSpc>
              <a:spcBef>
                <a:spcPts val="2800"/>
              </a:spcBef>
              <a:buSzTx/>
              <a:buFontTx/>
              <a:buNone/>
              <a:defRPr sz="4000">
                <a:solidFill>
                  <a:srgbClr val="F4E9DF"/>
                </a:solidFill>
              </a:defRPr>
            </a:pPr>
            <a:r>
              <a:t>Weave the information together in a natural, conversational way. </a:t>
            </a:r>
          </a:p>
        </p:txBody>
      </p:sp>
      <p:sp>
        <p:nvSpPr>
          <p:cNvPr id="255" name="TextBox 2"/>
          <p:cNvSpPr txBox="1">
            <a:spLocks noGrp="1"/>
          </p:cNvSpPr>
          <p:nvPr>
            <p:ph type="body" idx="14"/>
          </p:nvPr>
        </p:nvSpPr>
        <p:spPr>
          <a:prstGeom prst="rect">
            <a:avLst/>
          </a:prstGeom>
        </p:spPr>
        <p:txBody>
          <a:bodyPr/>
          <a:lstStyle>
            <a:lvl1pPr>
              <a:defRPr i="0"/>
            </a:lvl1pPr>
          </a:lstStyle>
          <a:p>
            <a:r>
              <a:t>Closing exercise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Box 2"/>
          <p:cNvSpPr txBox="1"/>
          <p:nvPr/>
        </p:nvSpPr>
        <p:spPr>
          <a:xfrm>
            <a:off x="672047" y="616901"/>
            <a:ext cx="16943906"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1.4 Additional useful information	</a:t>
            </a:r>
          </a:p>
        </p:txBody>
      </p:sp>
      <p:sp>
        <p:nvSpPr>
          <p:cNvPr id="65" name="TextBox 3"/>
          <p:cNvSpPr txBox="1"/>
          <p:nvPr/>
        </p:nvSpPr>
        <p:spPr>
          <a:xfrm>
            <a:off x="672047" y="1916397"/>
            <a:ext cx="16230602" cy="14045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marL="461210" indent="-461210">
              <a:lnSpc>
                <a:spcPts val="5600"/>
              </a:lnSpc>
              <a:spcBef>
                <a:spcPts val="3200"/>
              </a:spcBef>
              <a:buSzPct val="100000"/>
              <a:buChar char="•"/>
              <a:defRPr sz="4600">
                <a:solidFill>
                  <a:srgbClr val="006284"/>
                </a:solidFill>
              </a:defRPr>
            </a:lvl1pPr>
          </a:lstStyle>
          <a:p>
            <a:r>
              <a:t>Gather points of additional information on navigating bureaucracy here, before or during workshop session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Box 2"/>
          <p:cNvSpPr txBox="1"/>
          <p:nvPr/>
        </p:nvSpPr>
        <p:spPr>
          <a:xfrm>
            <a:off x="672047" y="3781447"/>
            <a:ext cx="16943906" cy="25379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a:lnSpc>
                <a:spcPts val="9800"/>
              </a:lnSpc>
              <a:spcBef>
                <a:spcPts val="0"/>
              </a:spcBef>
              <a:defRPr sz="10800">
                <a:latin typeface="Helvetica Neue Medium"/>
                <a:ea typeface="Helvetica Neue Medium"/>
                <a:cs typeface="Helvetica Neue Medium"/>
                <a:sym typeface="Helvetica Neue Medium"/>
              </a:defRPr>
            </a:pPr>
            <a:r>
              <a:t>Block 2:</a:t>
            </a:r>
          </a:p>
          <a:p>
            <a:pPr>
              <a:lnSpc>
                <a:spcPts val="9800"/>
              </a:lnSpc>
              <a:spcBef>
                <a:spcPts val="0"/>
              </a:spcBef>
              <a:defRPr sz="10800">
                <a:latin typeface="Helvetica Neue Medium"/>
                <a:ea typeface="Helvetica Neue Medium"/>
                <a:cs typeface="Helvetica Neue Medium"/>
                <a:sym typeface="Helvetica Neue Medium"/>
              </a:defRPr>
            </a:pPr>
            <a:r>
              <a:t>Results Frameworks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2"/>
          <p:cNvSpPr txBox="1"/>
          <p:nvPr/>
        </p:nvSpPr>
        <p:spPr>
          <a:xfrm>
            <a:off x="672047" y="616901"/>
            <a:ext cx="16943906" cy="711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nSpc>
                <a:spcPts val="5700"/>
              </a:lnSpc>
              <a:spcBef>
                <a:spcPts val="0"/>
              </a:spcBef>
              <a:defRPr sz="4800" b="1"/>
            </a:lvl1pPr>
          </a:lstStyle>
          <a:p>
            <a:r>
              <a:t>Block 2 covers: </a:t>
            </a:r>
          </a:p>
        </p:txBody>
      </p:sp>
      <p:sp>
        <p:nvSpPr>
          <p:cNvPr id="70" name="TextBox 3"/>
          <p:cNvSpPr txBox="1"/>
          <p:nvPr/>
        </p:nvSpPr>
        <p:spPr>
          <a:xfrm>
            <a:off x="672047" y="1916397"/>
            <a:ext cx="16943906" cy="77061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673100" indent="-673100">
              <a:lnSpc>
                <a:spcPts val="5600"/>
              </a:lnSpc>
              <a:spcBef>
                <a:spcPts val="3200"/>
              </a:spcBef>
              <a:buSzPct val="100000"/>
              <a:buChar char="—"/>
              <a:defRPr sz="4600">
                <a:latin typeface="Helvetica Neue Medium"/>
                <a:ea typeface="Helvetica Neue Medium"/>
                <a:cs typeface="Helvetica Neue Medium"/>
                <a:sym typeface="Helvetica Neue Medium"/>
              </a:defRPr>
            </a:pPr>
            <a:r>
              <a:t>Describing a plan using activities, outputs, outcomes and impact </a:t>
            </a:r>
          </a:p>
          <a:p>
            <a:pPr marL="673100" indent="-673100">
              <a:lnSpc>
                <a:spcPts val="5600"/>
              </a:lnSpc>
              <a:spcBef>
                <a:spcPts val="3200"/>
              </a:spcBef>
              <a:buSzPct val="100000"/>
              <a:buChar char="—"/>
              <a:defRPr sz="4600">
                <a:latin typeface="Helvetica Neue Medium"/>
                <a:ea typeface="Helvetica Neue Medium"/>
                <a:cs typeface="Helvetica Neue Medium"/>
                <a:sym typeface="Helvetica Neue Medium"/>
              </a:defRPr>
            </a:pPr>
            <a:r>
              <a:t>Explanation of why this structure is useful</a:t>
            </a:r>
          </a:p>
          <a:p>
            <a:pPr marL="673100" indent="-673100">
              <a:lnSpc>
                <a:spcPts val="5600"/>
              </a:lnSpc>
              <a:spcBef>
                <a:spcPts val="3200"/>
              </a:spcBef>
              <a:buSzPct val="100000"/>
              <a:buChar char="—"/>
              <a:defRPr sz="4600">
                <a:latin typeface="Helvetica Neue Medium"/>
                <a:ea typeface="Helvetica Neue Medium"/>
                <a:cs typeface="Helvetica Neue Medium"/>
                <a:sym typeface="Helvetica Neue Medium"/>
              </a:defRPr>
            </a:pPr>
            <a:r>
              <a:t>Examples to create a deeper understanding </a:t>
            </a:r>
          </a:p>
          <a:p>
            <a:pPr marL="673100" indent="-673100">
              <a:lnSpc>
                <a:spcPts val="5600"/>
              </a:lnSpc>
              <a:spcBef>
                <a:spcPts val="3200"/>
              </a:spcBef>
              <a:buSzPct val="100000"/>
              <a:buChar char="—"/>
              <a:defRPr sz="4600">
                <a:latin typeface="Helvetica Neue Medium"/>
                <a:ea typeface="Helvetica Neue Medium"/>
                <a:cs typeface="Helvetica Neue Medium"/>
                <a:sym typeface="Helvetica Neue Medium"/>
              </a:defRPr>
            </a:pPr>
            <a:r>
              <a:t>Thinking about your assumptions</a:t>
            </a:r>
          </a:p>
          <a:p>
            <a:pPr marL="673100" indent="-673100">
              <a:lnSpc>
                <a:spcPts val="5600"/>
              </a:lnSpc>
              <a:spcBef>
                <a:spcPts val="3200"/>
              </a:spcBef>
              <a:buSzPct val="100000"/>
              <a:buChar char="—"/>
              <a:defRPr sz="4600">
                <a:latin typeface="Helvetica Neue Medium"/>
                <a:ea typeface="Helvetica Neue Medium"/>
                <a:cs typeface="Helvetica Neue Medium"/>
                <a:sym typeface="Helvetica Neue Medium"/>
              </a:defRPr>
            </a:pPr>
            <a:r>
              <a:t>Adapting your results framework to meet the focus of an opportunity</a:t>
            </a:r>
          </a:p>
          <a:p>
            <a:pPr marL="673100" indent="-673100">
              <a:lnSpc>
                <a:spcPts val="5600"/>
              </a:lnSpc>
              <a:spcBef>
                <a:spcPts val="3200"/>
              </a:spcBef>
              <a:buSzPct val="100000"/>
              <a:buChar char="—"/>
              <a:defRPr sz="4600">
                <a:latin typeface="Helvetica Neue Medium"/>
                <a:ea typeface="Helvetica Neue Medium"/>
                <a:cs typeface="Helvetica Neue Medium"/>
                <a:sym typeface="Helvetica Neue Medium"/>
              </a:defRPr>
            </a:pPr>
            <a:r>
              <a:t>Indicators and sources of information </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FFFFFF"/>
      </a:dk1>
      <a:lt1>
        <a:srgbClr val="E64B23"/>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2200"/>
          </a:spcBef>
          <a:spcAft>
            <a:spcPts val="0"/>
          </a:spcAft>
          <a:buClrTx/>
          <a:buSzTx/>
          <a:buFontTx/>
          <a:buNone/>
          <a:tabLst/>
          <a:defRPr kumimoji="0" sz="2800" b="0" i="0" u="none" strike="noStrike" cap="none" spc="0" normalizeH="0" baseline="0">
            <a:ln>
              <a:noFill/>
            </a:ln>
            <a:solidFill>
              <a:srgbClr val="E64B23"/>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2200"/>
          </a:spcBef>
          <a:spcAft>
            <a:spcPts val="0"/>
          </a:spcAft>
          <a:buClrTx/>
          <a:buSzTx/>
          <a:buFontTx/>
          <a:buNone/>
          <a:tabLst/>
          <a:defRPr kumimoji="0" sz="2800" b="0" i="0" u="none" strike="noStrike" cap="none" spc="0" normalizeH="0" baseline="0">
            <a:ln>
              <a:noFill/>
            </a:ln>
            <a:solidFill>
              <a:srgbClr val="E64B23"/>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3524</Words>
  <Application>Microsoft Office PowerPoint</Application>
  <PresentationFormat>Custom</PresentationFormat>
  <Paragraphs>350</Paragraphs>
  <Slides>67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67</vt:i4>
      </vt:variant>
    </vt:vector>
  </HeadingPairs>
  <TitlesOfParts>
    <vt:vector size="74" baseType="lpstr">
      <vt:lpstr>Arial Unicode MS</vt:lpstr>
      <vt:lpstr>Arial</vt:lpstr>
      <vt:lpstr>Calibri</vt:lpstr>
      <vt:lpstr>Helvetica Neue</vt:lpstr>
      <vt:lpstr>Helvetica Neue Medium</vt:lpstr>
      <vt:lpstr>HelveticaNeue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Laura Alexander</cp:lastModifiedBy>
  <cp:revision>1</cp:revision>
  <dcterms:modified xsi:type="dcterms:W3CDTF">2024-02-19T11:08:15Z</dcterms:modified>
</cp:coreProperties>
</file>